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Barlow" pitchFamily="2" charset="77"/>
      <p:regular r:id="rId28"/>
      <p:bold r:id="rId29"/>
      <p:italic r:id="rId30"/>
      <p:boldItalic r:id="rId31"/>
    </p:embeddedFont>
    <p:embeddedFont>
      <p:font typeface="Barlow Light" pitchFamily="2" charset="77"/>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73457"/>
  </p:normalViewPr>
  <p:slideViewPr>
    <p:cSldViewPr snapToGrid="0" snapToObjects="1">
      <p:cViewPr varScale="1">
        <p:scale>
          <a:sx n="122" d="100"/>
          <a:sy n="122" d="100"/>
        </p:scale>
        <p:origin x="12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bb4fa30a54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bb4fa30a54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b4fa30a54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b4fa30a54_0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50" dirty="0">
              <a:solidFill>
                <a:srgbClr val="3E3E3E"/>
              </a:solidFill>
              <a:highlight>
                <a:srgbClr val="FFFFFF"/>
              </a:highlight>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c9149e2c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c9149e2c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bc9149e2c3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bc9149e2c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c9149e2c3_1_10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c9149e2c3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bc9149e2c3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bc9149e2c3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c9149e2c3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c9149e2c3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c9149e2c3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c9149e2c3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bc9149e2c3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bc9149e2c3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bc9149e2c3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bc9149e2c3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c9149e2c3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bc9149e2c3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bc9149e2c3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bc9149e2c3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b4fa30a54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b4fa30a54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b4fa30a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b4fa30a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855300" y="4406300"/>
            <a:ext cx="7433400" cy="3114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9" name="Google Shape;59;p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0" name="Google Shape;60;p9"/>
          <p:cNvGrpSpPr/>
          <p:nvPr/>
        </p:nvGrpSpPr>
        <p:grpSpPr>
          <a:xfrm>
            <a:off x="0" y="4541156"/>
            <a:ext cx="719125" cy="41700"/>
            <a:chOff x="0" y="4541156"/>
            <a:chExt cx="719125" cy="41700"/>
          </a:xfrm>
        </p:grpSpPr>
        <p:sp>
          <p:nvSpPr>
            <p:cNvPr id="61" name="Google Shape;61;p9"/>
            <p:cNvSpPr/>
            <p:nvPr/>
          </p:nvSpPr>
          <p:spPr>
            <a:xfrm>
              <a:off x="0" y="454115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506425" y="454115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alpha val="29800"/>
                </a:srgbClr>
              </a:gs>
              <a:gs pos="100000">
                <a:srgbClr val="FFFFFF">
                  <a:alpha val="0"/>
                  <a:alpha val="298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Electric Vehicle Stock Market</a:t>
            </a:r>
            <a:endParaRPr>
              <a:solidFill>
                <a:schemeClr val="lt2"/>
              </a:solidFill>
            </a:endParaRPr>
          </a:p>
        </p:txBody>
      </p:sp>
      <p:grpSp>
        <p:nvGrpSpPr>
          <p:cNvPr id="73" name="Google Shape;73;p11"/>
          <p:cNvGrpSpPr/>
          <p:nvPr/>
        </p:nvGrpSpPr>
        <p:grpSpPr>
          <a:xfrm>
            <a:off x="5070100" y="-572576"/>
            <a:ext cx="3546732" cy="5523712"/>
            <a:chOff x="5070100" y="-572576"/>
            <a:chExt cx="3546732" cy="5523712"/>
          </a:xfrm>
        </p:grpSpPr>
        <p:sp>
          <p:nvSpPr>
            <p:cNvPr id="74" name="Google Shape;74;p11"/>
            <p:cNvSpPr/>
            <p:nvPr/>
          </p:nvSpPr>
          <p:spPr>
            <a:xfrm>
              <a:off x="6375228" y="-572576"/>
              <a:ext cx="465364" cy="2642770"/>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alpha val="2980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75;p11"/>
            <p:cNvSpPr/>
            <p:nvPr/>
          </p:nvSpPr>
          <p:spPr>
            <a:xfrm>
              <a:off x="6556947" y="3253174"/>
              <a:ext cx="464782" cy="1369591"/>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76;p11"/>
            <p:cNvSpPr/>
            <p:nvPr/>
          </p:nvSpPr>
          <p:spPr>
            <a:xfrm>
              <a:off x="7068432" y="-118583"/>
              <a:ext cx="131465" cy="2079689"/>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alpha val="2980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77;p11"/>
            <p:cNvSpPr/>
            <p:nvPr/>
          </p:nvSpPr>
          <p:spPr>
            <a:xfrm>
              <a:off x="6460572" y="4203456"/>
              <a:ext cx="301323" cy="451751"/>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78;p11"/>
            <p:cNvSpPr/>
            <p:nvPr/>
          </p:nvSpPr>
          <p:spPr>
            <a:xfrm>
              <a:off x="7467866" y="1205886"/>
              <a:ext cx="464782" cy="1241169"/>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alpha val="2980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79;p11"/>
            <p:cNvSpPr/>
            <p:nvPr/>
          </p:nvSpPr>
          <p:spPr>
            <a:xfrm>
              <a:off x="7716352" y="1106731"/>
              <a:ext cx="297833" cy="44616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0;p11"/>
            <p:cNvSpPr/>
            <p:nvPr/>
          </p:nvSpPr>
          <p:spPr>
            <a:xfrm>
              <a:off x="7341302" y="3161847"/>
              <a:ext cx="1163410" cy="1197587"/>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alpha val="2980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1;p11"/>
            <p:cNvSpPr/>
            <p:nvPr/>
          </p:nvSpPr>
          <p:spPr>
            <a:xfrm>
              <a:off x="7189772" y="3404311"/>
              <a:ext cx="131465" cy="1546825"/>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2;p11"/>
            <p:cNvSpPr/>
            <p:nvPr/>
          </p:nvSpPr>
          <p:spPr>
            <a:xfrm>
              <a:off x="8281830" y="4048322"/>
              <a:ext cx="301323" cy="451751"/>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3;p11"/>
            <p:cNvSpPr/>
            <p:nvPr/>
          </p:nvSpPr>
          <p:spPr>
            <a:xfrm>
              <a:off x="5366772" y="2053039"/>
              <a:ext cx="947016" cy="2298811"/>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84;p11"/>
            <p:cNvSpPr/>
            <p:nvPr/>
          </p:nvSpPr>
          <p:spPr>
            <a:xfrm>
              <a:off x="5516560" y="3165592"/>
              <a:ext cx="564254" cy="394563"/>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85;p11"/>
            <p:cNvSpPr/>
            <p:nvPr/>
          </p:nvSpPr>
          <p:spPr>
            <a:xfrm>
              <a:off x="5575198" y="3335550"/>
              <a:ext cx="447331" cy="327156"/>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86;p11"/>
            <p:cNvSpPr/>
            <p:nvPr/>
          </p:nvSpPr>
          <p:spPr>
            <a:xfrm>
              <a:off x="5070100" y="3267682"/>
              <a:ext cx="659072" cy="575865"/>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87;p11"/>
            <p:cNvSpPr/>
            <p:nvPr/>
          </p:nvSpPr>
          <p:spPr>
            <a:xfrm>
              <a:off x="5618741" y="2677182"/>
              <a:ext cx="426390" cy="212100"/>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88;p11"/>
            <p:cNvSpPr/>
            <p:nvPr/>
          </p:nvSpPr>
          <p:spPr>
            <a:xfrm>
              <a:off x="5983922" y="2592420"/>
              <a:ext cx="171021" cy="256991"/>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89;p11"/>
            <p:cNvSpPr/>
            <p:nvPr/>
          </p:nvSpPr>
          <p:spPr>
            <a:xfrm>
              <a:off x="5543847" y="2718873"/>
              <a:ext cx="171021" cy="256991"/>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 name="Google Shape;90;p11"/>
            <p:cNvSpPr/>
            <p:nvPr/>
          </p:nvSpPr>
          <p:spPr>
            <a:xfrm>
              <a:off x="7716352" y="2678342"/>
              <a:ext cx="900480" cy="987861"/>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29803"/>
                    <a:alpha val="20000"/>
                  </a:srgbClr>
                </a:gs>
                <a:gs pos="100000">
                  <a:srgbClr val="FFFFFF">
                    <a:alpha val="0"/>
                    <a:alpha val="2000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 name="Google Shape;91;p11"/>
            <p:cNvSpPr/>
            <p:nvPr/>
          </p:nvSpPr>
          <p:spPr>
            <a:xfrm>
              <a:off x="7946259" y="2924287"/>
              <a:ext cx="271075" cy="212680"/>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92;p11"/>
            <p:cNvSpPr/>
            <p:nvPr/>
          </p:nvSpPr>
          <p:spPr>
            <a:xfrm>
              <a:off x="7946840" y="3036819"/>
              <a:ext cx="577051" cy="389333"/>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93;p11"/>
            <p:cNvSpPr/>
            <p:nvPr/>
          </p:nvSpPr>
          <p:spPr>
            <a:xfrm>
              <a:off x="7797052" y="2835447"/>
              <a:ext cx="102380" cy="151850"/>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 name="Google Shape;94;p11"/>
            <p:cNvSpPr/>
            <p:nvPr/>
          </p:nvSpPr>
          <p:spPr>
            <a:xfrm>
              <a:off x="5410315" y="1248496"/>
              <a:ext cx="900480" cy="987861"/>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 name="Google Shape;95;p11"/>
            <p:cNvSpPr/>
            <p:nvPr/>
          </p:nvSpPr>
          <p:spPr>
            <a:xfrm>
              <a:off x="5640222" y="1494441"/>
              <a:ext cx="271075" cy="212680"/>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 name="Google Shape;96;p11"/>
            <p:cNvSpPr/>
            <p:nvPr/>
          </p:nvSpPr>
          <p:spPr>
            <a:xfrm>
              <a:off x="5640803" y="1606973"/>
              <a:ext cx="577052" cy="389333"/>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 name="Google Shape;97;p11"/>
            <p:cNvSpPr/>
            <p:nvPr/>
          </p:nvSpPr>
          <p:spPr>
            <a:xfrm>
              <a:off x="5491015" y="1405600"/>
              <a:ext cx="102380" cy="151850"/>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 name="Google Shape;98;p11"/>
            <p:cNvSpPr/>
            <p:nvPr/>
          </p:nvSpPr>
          <p:spPr>
            <a:xfrm>
              <a:off x="6753181" y="2011247"/>
              <a:ext cx="744582" cy="111750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 name="Google Shape;99;p11"/>
            <p:cNvSpPr/>
            <p:nvPr/>
          </p:nvSpPr>
          <p:spPr>
            <a:xfrm>
              <a:off x="6892519" y="2504904"/>
              <a:ext cx="101216" cy="138044"/>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 name="Google Shape;100;p11"/>
            <p:cNvSpPr/>
            <p:nvPr/>
          </p:nvSpPr>
          <p:spPr>
            <a:xfrm>
              <a:off x="6891938" y="2683563"/>
              <a:ext cx="114013" cy="162260"/>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 name="Google Shape;101;p11"/>
            <p:cNvSpPr/>
            <p:nvPr/>
          </p:nvSpPr>
          <p:spPr>
            <a:xfrm>
              <a:off x="6580170" y="2127259"/>
              <a:ext cx="744582" cy="111750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0"/>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Pearson Correlation between EV’s stock daily return</a:t>
            </a:r>
            <a:endParaRPr/>
          </a:p>
        </p:txBody>
      </p:sp>
      <p:sp>
        <p:nvSpPr>
          <p:cNvPr id="331" name="Google Shape;331;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32" name="Google Shape;332;p20"/>
          <p:cNvPicPr preferRelativeResize="0"/>
          <p:nvPr/>
        </p:nvPicPr>
        <p:blipFill>
          <a:blip r:embed="rId3">
            <a:alphaModFix/>
          </a:blip>
          <a:stretch>
            <a:fillRect/>
          </a:stretch>
        </p:blipFill>
        <p:spPr>
          <a:xfrm>
            <a:off x="1814938" y="1335850"/>
            <a:ext cx="5514133" cy="3606400"/>
          </a:xfrm>
          <a:prstGeom prst="rect">
            <a:avLst/>
          </a:prstGeom>
          <a:noFill/>
          <a:ln>
            <a:noFill/>
          </a:ln>
        </p:spPr>
      </p:pic>
      <p:sp>
        <p:nvSpPr>
          <p:cNvPr id="333" name="Google Shape;333;p20"/>
          <p:cNvSpPr/>
          <p:nvPr/>
        </p:nvSpPr>
        <p:spPr>
          <a:xfrm rot="4710577">
            <a:off x="2057041" y="1654468"/>
            <a:ext cx="971368" cy="23604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rot="3613604">
            <a:off x="2744120" y="1409195"/>
            <a:ext cx="450693" cy="236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1"/>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Why correlation between stocks matter here?</a:t>
            </a:r>
            <a:endParaRPr/>
          </a:p>
        </p:txBody>
      </p:sp>
      <p:sp>
        <p:nvSpPr>
          <p:cNvPr id="340" name="Google Shape;340;p21"/>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Diversification is the practice of spreading your investments around so that your exposure to any one type of asset is limited. This practice is designed to help reduce the volatility of your portfolio over time.</a:t>
            </a:r>
            <a:endParaRPr/>
          </a:p>
        </p:txBody>
      </p:sp>
      <p:sp>
        <p:nvSpPr>
          <p:cNvPr id="341" name="Google Shape;341;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42" name="Google Shape;342;p21"/>
          <p:cNvPicPr preferRelativeResize="0"/>
          <p:nvPr/>
        </p:nvPicPr>
        <p:blipFill>
          <a:blip r:embed="rId3">
            <a:alphaModFix/>
          </a:blip>
          <a:stretch>
            <a:fillRect/>
          </a:stretch>
        </p:blipFill>
        <p:spPr>
          <a:xfrm>
            <a:off x="3526848" y="1645250"/>
            <a:ext cx="5166554" cy="2663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txBox="1">
            <a:spLocks noGrp="1"/>
          </p:cNvSpPr>
          <p:nvPr>
            <p:ph type="title"/>
          </p:nvPr>
        </p:nvSpPr>
        <p:spPr>
          <a:xfrm>
            <a:off x="785850" y="124300"/>
            <a:ext cx="7572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Cointegration and Pairs Trading between EV Stocks</a:t>
            </a:r>
            <a:endParaRPr/>
          </a:p>
        </p:txBody>
      </p:sp>
      <p:sp>
        <p:nvSpPr>
          <p:cNvPr id="348" name="Google Shape;348;p22"/>
          <p:cNvSpPr txBox="1">
            <a:spLocks noGrp="1"/>
          </p:cNvSpPr>
          <p:nvPr>
            <p:ph type="body" idx="1"/>
          </p:nvPr>
        </p:nvSpPr>
        <p:spPr>
          <a:xfrm>
            <a:off x="785850" y="804025"/>
            <a:ext cx="4348500" cy="378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latin typeface="Barlow"/>
                <a:ea typeface="Barlow"/>
                <a:cs typeface="Barlow"/>
                <a:sym typeface="Barlow"/>
              </a:rPr>
              <a:t>Pairs Trading</a:t>
            </a:r>
            <a:r>
              <a:rPr lang="en"/>
              <a:t> is a concept of going long and short two stocks simultaneously</a:t>
            </a:r>
            <a:endParaRPr/>
          </a:p>
          <a:p>
            <a:pPr marL="0" lvl="0" indent="0" algn="l" rtl="0">
              <a:spcBef>
                <a:spcPts val="800"/>
              </a:spcBef>
              <a:spcAft>
                <a:spcPts val="0"/>
              </a:spcAft>
              <a:buNone/>
            </a:pPr>
            <a:r>
              <a:rPr lang="en" b="1">
                <a:latin typeface="Barlow"/>
                <a:ea typeface="Barlow"/>
                <a:cs typeface="Barlow"/>
                <a:sym typeface="Barlow"/>
              </a:rPr>
              <a:t>Cointegration</a:t>
            </a:r>
            <a:r>
              <a:rPr lang="en"/>
              <a:t> is a popular method to find stocks for pairs trading strategies.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
        <p:nvSpPr>
          <p:cNvPr id="349" name="Google Shape;349;p2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50" name="Google Shape;350;p22"/>
          <p:cNvPicPr preferRelativeResize="0"/>
          <p:nvPr/>
        </p:nvPicPr>
        <p:blipFill>
          <a:blip r:embed="rId3">
            <a:alphaModFix/>
          </a:blip>
          <a:stretch>
            <a:fillRect/>
          </a:stretch>
        </p:blipFill>
        <p:spPr>
          <a:xfrm>
            <a:off x="5182975" y="755975"/>
            <a:ext cx="3635400" cy="1891390"/>
          </a:xfrm>
          <a:prstGeom prst="rect">
            <a:avLst/>
          </a:prstGeom>
          <a:noFill/>
          <a:ln>
            <a:noFill/>
          </a:ln>
        </p:spPr>
      </p:pic>
      <p:sp>
        <p:nvSpPr>
          <p:cNvPr id="351" name="Google Shape;351;p22"/>
          <p:cNvSpPr txBox="1">
            <a:spLocks noGrp="1"/>
          </p:cNvSpPr>
          <p:nvPr>
            <p:ph type="body" idx="1"/>
          </p:nvPr>
        </p:nvSpPr>
        <p:spPr>
          <a:xfrm>
            <a:off x="5134350" y="3091475"/>
            <a:ext cx="4017300" cy="132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A builtin Python function to find cointegration</a:t>
            </a:r>
            <a:endParaRPr sz="1600"/>
          </a:p>
          <a:p>
            <a:pPr marL="0" lvl="0" indent="0" algn="l" rtl="0">
              <a:spcBef>
                <a:spcPts val="800"/>
              </a:spcBef>
              <a:spcAft>
                <a:spcPts val="0"/>
              </a:spcAft>
              <a:buNone/>
            </a:pPr>
            <a:r>
              <a:rPr lang="en" sz="1600"/>
              <a:t>from statsmodels.tsa.stattools import coint</a:t>
            </a:r>
            <a:endParaRPr sz="1600"/>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Hypothesis for Cointegration</a:t>
            </a:r>
            <a:endParaRPr/>
          </a:p>
        </p:txBody>
      </p:sp>
      <p:sp>
        <p:nvSpPr>
          <p:cNvPr id="357" name="Google Shape;357;p23"/>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 There is no cointegration</a:t>
            </a:r>
            <a:endParaRPr/>
          </a:p>
          <a:p>
            <a:pPr marL="0" lvl="0" indent="0" algn="l" rtl="0">
              <a:spcBef>
                <a:spcPts val="800"/>
              </a:spcBef>
              <a:spcAft>
                <a:spcPts val="0"/>
              </a:spcAft>
              <a:buNone/>
            </a:pPr>
            <a:r>
              <a:rPr lang="en"/>
              <a:t>Ha: There is cointegrating relationship</a:t>
            </a:r>
            <a:endParaRPr/>
          </a:p>
          <a:p>
            <a:pPr marL="0" lvl="0" indent="0" algn="l" rtl="0">
              <a:spcBef>
                <a:spcPts val="800"/>
              </a:spcBef>
              <a:spcAft>
                <a:spcPts val="0"/>
              </a:spcAft>
              <a:buNone/>
            </a:pPr>
            <a:r>
              <a:rPr lang="en"/>
              <a:t>If the pvalue is small, below a critical size, then we can reject the hypothesis that there is no cointegrating relationship.</a:t>
            </a:r>
            <a:endParaRPr/>
          </a:p>
          <a:p>
            <a:pPr marL="0" lvl="0" indent="0" algn="l" rtl="0">
              <a:spcBef>
                <a:spcPts val="800"/>
              </a:spcBef>
              <a:spcAft>
                <a:spcPts val="800"/>
              </a:spcAft>
              <a:buNone/>
            </a:pPr>
            <a:endParaRPr/>
          </a:p>
        </p:txBody>
      </p:sp>
      <p:sp>
        <p:nvSpPr>
          <p:cNvPr id="358" name="Google Shape;358;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4"/>
          <p:cNvSpPr txBox="1">
            <a:spLocks noGrp="1"/>
          </p:cNvSpPr>
          <p:nvPr>
            <p:ph type="title"/>
          </p:nvPr>
        </p:nvSpPr>
        <p:spPr>
          <a:xfrm>
            <a:off x="316150" y="145875"/>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Cointegration between EV stocks</a:t>
            </a:r>
            <a:endParaRPr/>
          </a:p>
        </p:txBody>
      </p:sp>
      <p:sp>
        <p:nvSpPr>
          <p:cNvPr id="364" name="Google Shape;364;p2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365" name="Google Shape;365;p24"/>
          <p:cNvPicPr preferRelativeResize="0"/>
          <p:nvPr/>
        </p:nvPicPr>
        <p:blipFill>
          <a:blip r:embed="rId3">
            <a:alphaModFix/>
          </a:blip>
          <a:stretch>
            <a:fillRect/>
          </a:stretch>
        </p:blipFill>
        <p:spPr>
          <a:xfrm>
            <a:off x="106700" y="1174350"/>
            <a:ext cx="5725900" cy="3793201"/>
          </a:xfrm>
          <a:prstGeom prst="rect">
            <a:avLst/>
          </a:prstGeom>
          <a:noFill/>
          <a:ln>
            <a:noFill/>
          </a:ln>
        </p:spPr>
      </p:pic>
      <p:sp>
        <p:nvSpPr>
          <p:cNvPr id="366" name="Google Shape;366;p24"/>
          <p:cNvSpPr txBox="1">
            <a:spLocks noGrp="1"/>
          </p:cNvSpPr>
          <p:nvPr>
            <p:ph type="body" idx="4294967295"/>
          </p:nvPr>
        </p:nvSpPr>
        <p:spPr>
          <a:xfrm>
            <a:off x="6106625" y="1174350"/>
            <a:ext cx="2811000" cy="379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Heat map of p-values </a:t>
            </a:r>
            <a:endParaRPr b="1"/>
          </a:p>
          <a:p>
            <a:pPr marL="0" lvl="0" indent="0" algn="l" rtl="0">
              <a:spcBef>
                <a:spcPts val="800"/>
              </a:spcBef>
              <a:spcAft>
                <a:spcPts val="800"/>
              </a:spcAft>
              <a:buNone/>
            </a:pPr>
            <a:r>
              <a:rPr lang="en" sz="1200"/>
              <a:t>Confidence Interval: 5% (theoretically it must be 1% :)  </a:t>
            </a:r>
            <a:r>
              <a:rPr lang="en" sz="3600">
                <a:latin typeface="Barlow"/>
                <a:ea typeface="Barlow"/>
                <a:cs typeface="Barlow"/>
                <a:sym typeface="Barlow"/>
              </a:rPr>
              <a:t>😋</a:t>
            </a:r>
            <a:endParaRPr sz="1200"/>
          </a:p>
        </p:txBody>
      </p:sp>
      <p:sp>
        <p:nvSpPr>
          <p:cNvPr id="367" name="Google Shape;367;p24"/>
          <p:cNvSpPr/>
          <p:nvPr/>
        </p:nvSpPr>
        <p:spPr>
          <a:xfrm rot="5400000">
            <a:off x="1686125" y="1119375"/>
            <a:ext cx="610800" cy="39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5"/>
          <p:cNvSpPr txBox="1">
            <a:spLocks noGrp="1"/>
          </p:cNvSpPr>
          <p:nvPr>
            <p:ph type="title"/>
          </p:nvPr>
        </p:nvSpPr>
        <p:spPr>
          <a:xfrm>
            <a:off x="316150" y="145875"/>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 see if they have that patterns</a:t>
            </a:r>
            <a:endParaRPr/>
          </a:p>
        </p:txBody>
      </p:sp>
      <p:sp>
        <p:nvSpPr>
          <p:cNvPr id="373" name="Google Shape;373;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74" name="Google Shape;374;p25"/>
          <p:cNvSpPr txBox="1">
            <a:spLocks noGrp="1"/>
          </p:cNvSpPr>
          <p:nvPr>
            <p:ph type="body" idx="4294967295"/>
          </p:nvPr>
        </p:nvSpPr>
        <p:spPr>
          <a:xfrm>
            <a:off x="6106625" y="1174350"/>
            <a:ext cx="2811000" cy="379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200"/>
          </a:p>
          <a:p>
            <a:pPr marL="0" lvl="0" indent="0" algn="l" rtl="0">
              <a:spcBef>
                <a:spcPts val="800"/>
              </a:spcBef>
              <a:spcAft>
                <a:spcPts val="800"/>
              </a:spcAft>
              <a:buNone/>
            </a:pPr>
            <a:endParaRPr sz="1200"/>
          </a:p>
        </p:txBody>
      </p:sp>
      <p:pic>
        <p:nvPicPr>
          <p:cNvPr id="375" name="Google Shape;375;p25"/>
          <p:cNvPicPr preferRelativeResize="0"/>
          <p:nvPr/>
        </p:nvPicPr>
        <p:blipFill>
          <a:blip r:embed="rId3">
            <a:alphaModFix/>
          </a:blip>
          <a:stretch>
            <a:fillRect/>
          </a:stretch>
        </p:blipFill>
        <p:spPr>
          <a:xfrm>
            <a:off x="1509575" y="832925"/>
            <a:ext cx="5801824" cy="38283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26"/>
          <p:cNvSpPr txBox="1">
            <a:spLocks noGrp="1"/>
          </p:cNvSpPr>
          <p:nvPr>
            <p:ph type="title" idx="4294967295"/>
          </p:nvPr>
        </p:nvSpPr>
        <p:spPr>
          <a:xfrm>
            <a:off x="855300" y="1100350"/>
            <a:ext cx="6218700" cy="2161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0">
                <a:solidFill>
                  <a:schemeClr val="accent2"/>
                </a:solidFill>
              </a:rPr>
              <a:t>OIL versus EV stocks</a:t>
            </a:r>
            <a:endParaRPr/>
          </a:p>
        </p:txBody>
      </p:sp>
      <p:sp>
        <p:nvSpPr>
          <p:cNvPr id="381" name="Google Shape;381;p2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Pearson Correlation between EV’s stock vs OIL open and closing prices (&gt;60%)</a:t>
            </a:r>
            <a:endParaRPr/>
          </a:p>
        </p:txBody>
      </p:sp>
      <p:sp>
        <p:nvSpPr>
          <p:cNvPr id="387" name="Google Shape;387;p2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388" name="Google Shape;388;p27"/>
          <p:cNvPicPr preferRelativeResize="0"/>
          <p:nvPr/>
        </p:nvPicPr>
        <p:blipFill>
          <a:blip r:embed="rId3">
            <a:alphaModFix/>
          </a:blip>
          <a:stretch>
            <a:fillRect/>
          </a:stretch>
        </p:blipFill>
        <p:spPr>
          <a:xfrm>
            <a:off x="152400" y="1384700"/>
            <a:ext cx="4198102" cy="2819621"/>
          </a:xfrm>
          <a:prstGeom prst="rect">
            <a:avLst/>
          </a:prstGeom>
          <a:noFill/>
          <a:ln>
            <a:noFill/>
          </a:ln>
        </p:spPr>
      </p:pic>
      <p:pic>
        <p:nvPicPr>
          <p:cNvPr id="389" name="Google Shape;389;p27"/>
          <p:cNvPicPr preferRelativeResize="0"/>
          <p:nvPr/>
        </p:nvPicPr>
        <p:blipFill>
          <a:blip r:embed="rId4">
            <a:alphaModFix/>
          </a:blip>
          <a:stretch>
            <a:fillRect/>
          </a:stretch>
        </p:blipFill>
        <p:spPr>
          <a:xfrm>
            <a:off x="4502900" y="1384700"/>
            <a:ext cx="4275960" cy="2819624"/>
          </a:xfrm>
          <a:prstGeom prst="rect">
            <a:avLst/>
          </a:prstGeom>
          <a:noFill/>
          <a:ln>
            <a:noFill/>
          </a:ln>
        </p:spPr>
      </p:pic>
      <p:sp>
        <p:nvSpPr>
          <p:cNvPr id="390" name="Google Shape;390;p27"/>
          <p:cNvSpPr txBox="1">
            <a:spLocks noGrp="1"/>
          </p:cNvSpPr>
          <p:nvPr>
            <p:ph type="body" idx="2"/>
          </p:nvPr>
        </p:nvSpPr>
        <p:spPr>
          <a:xfrm>
            <a:off x="1640150" y="4399875"/>
            <a:ext cx="829200" cy="2580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b="1"/>
              <a:t>Close</a:t>
            </a:r>
            <a:endParaRPr sz="1200"/>
          </a:p>
        </p:txBody>
      </p:sp>
      <p:sp>
        <p:nvSpPr>
          <p:cNvPr id="391" name="Google Shape;391;p27"/>
          <p:cNvSpPr txBox="1">
            <a:spLocks noGrp="1"/>
          </p:cNvSpPr>
          <p:nvPr>
            <p:ph type="body" idx="2"/>
          </p:nvPr>
        </p:nvSpPr>
        <p:spPr>
          <a:xfrm>
            <a:off x="6105750" y="4399875"/>
            <a:ext cx="829200" cy="2580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b="1"/>
              <a:t>Open</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title"/>
          </p:nvPr>
        </p:nvSpPr>
        <p:spPr>
          <a:xfrm>
            <a:off x="316150" y="145875"/>
            <a:ext cx="62508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Cointegration between EV stocks and OIL</a:t>
            </a:r>
            <a:endParaRPr/>
          </a:p>
        </p:txBody>
      </p:sp>
      <p:sp>
        <p:nvSpPr>
          <p:cNvPr id="397" name="Google Shape;397;p2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398" name="Google Shape;398;p28"/>
          <p:cNvSpPr txBox="1">
            <a:spLocks noGrp="1"/>
          </p:cNvSpPr>
          <p:nvPr>
            <p:ph type="body" idx="4294967295"/>
          </p:nvPr>
        </p:nvSpPr>
        <p:spPr>
          <a:xfrm>
            <a:off x="6106625" y="1174350"/>
            <a:ext cx="2811000" cy="379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Heat map of p-values </a:t>
            </a:r>
            <a:endParaRPr b="1"/>
          </a:p>
          <a:p>
            <a:pPr marL="0" lvl="0" indent="0" algn="l" rtl="0">
              <a:spcBef>
                <a:spcPts val="800"/>
              </a:spcBef>
              <a:spcAft>
                <a:spcPts val="0"/>
              </a:spcAft>
              <a:buNone/>
            </a:pPr>
            <a:r>
              <a:rPr lang="en" sz="1200"/>
              <a:t>Confidence Interval: 1%</a:t>
            </a:r>
            <a:endParaRPr sz="1200"/>
          </a:p>
          <a:p>
            <a:pPr marL="0" lvl="0" indent="0" algn="l" rtl="0">
              <a:spcBef>
                <a:spcPts val="800"/>
              </a:spcBef>
              <a:spcAft>
                <a:spcPts val="0"/>
              </a:spcAft>
              <a:buNone/>
            </a:pPr>
            <a:endParaRPr sz="1200"/>
          </a:p>
          <a:p>
            <a:pPr marL="0" lvl="0" indent="0" algn="l" rtl="0">
              <a:spcBef>
                <a:spcPts val="800"/>
              </a:spcBef>
              <a:spcAft>
                <a:spcPts val="0"/>
              </a:spcAft>
              <a:buNone/>
            </a:pPr>
            <a:r>
              <a:rPr lang="en" sz="1200"/>
              <a:t>Start=2020-08-15</a:t>
            </a:r>
            <a:endParaRPr sz="1200"/>
          </a:p>
          <a:p>
            <a:pPr marL="0" lvl="0" indent="0" algn="l" rtl="0">
              <a:spcBef>
                <a:spcPts val="800"/>
              </a:spcBef>
              <a:spcAft>
                <a:spcPts val="0"/>
              </a:spcAft>
              <a:buNone/>
            </a:pPr>
            <a:r>
              <a:rPr lang="en" sz="1200"/>
              <a:t> End=2021-02-07</a:t>
            </a:r>
            <a:endParaRPr sz="1200"/>
          </a:p>
          <a:p>
            <a:pPr marL="0" lvl="0" indent="0" algn="l" rtl="0">
              <a:spcBef>
                <a:spcPts val="800"/>
              </a:spcBef>
              <a:spcAft>
                <a:spcPts val="800"/>
              </a:spcAft>
              <a:buNone/>
            </a:pPr>
            <a:endParaRPr sz="1200"/>
          </a:p>
        </p:txBody>
      </p:sp>
      <p:pic>
        <p:nvPicPr>
          <p:cNvPr id="399" name="Google Shape;399;p28"/>
          <p:cNvPicPr preferRelativeResize="0"/>
          <p:nvPr/>
        </p:nvPicPr>
        <p:blipFill>
          <a:blip r:embed="rId3">
            <a:alphaModFix/>
          </a:blip>
          <a:stretch>
            <a:fillRect/>
          </a:stretch>
        </p:blipFill>
        <p:spPr>
          <a:xfrm>
            <a:off x="209850" y="956654"/>
            <a:ext cx="5707926" cy="37931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9"/>
          <p:cNvSpPr txBox="1">
            <a:spLocks noGrp="1"/>
          </p:cNvSpPr>
          <p:nvPr>
            <p:ph type="title"/>
          </p:nvPr>
        </p:nvSpPr>
        <p:spPr>
          <a:xfrm>
            <a:off x="316150" y="145875"/>
            <a:ext cx="62508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Cointegration between EV stocks and OIL</a:t>
            </a:r>
            <a:endParaRPr/>
          </a:p>
        </p:txBody>
      </p:sp>
      <p:sp>
        <p:nvSpPr>
          <p:cNvPr id="405" name="Google Shape;405;p2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406" name="Google Shape;406;p29"/>
          <p:cNvSpPr txBox="1">
            <a:spLocks noGrp="1"/>
          </p:cNvSpPr>
          <p:nvPr>
            <p:ph type="body" idx="4294967295"/>
          </p:nvPr>
        </p:nvSpPr>
        <p:spPr>
          <a:xfrm>
            <a:off x="6131050" y="749413"/>
            <a:ext cx="2811000" cy="379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200"/>
              <a:t>TESLA price was divided by 6 to make it easier to visualise the pattern</a:t>
            </a:r>
            <a:endParaRPr sz="1200"/>
          </a:p>
        </p:txBody>
      </p:sp>
      <p:pic>
        <p:nvPicPr>
          <p:cNvPr id="407" name="Google Shape;407;p29"/>
          <p:cNvPicPr preferRelativeResize="0"/>
          <p:nvPr/>
        </p:nvPicPr>
        <p:blipFill>
          <a:blip r:embed="rId3">
            <a:alphaModFix/>
          </a:blip>
          <a:stretch>
            <a:fillRect/>
          </a:stretch>
        </p:blipFill>
        <p:spPr>
          <a:xfrm>
            <a:off x="152400" y="694575"/>
            <a:ext cx="5801825" cy="39025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Dataset</a:t>
            </a:r>
            <a:endParaRPr/>
          </a:p>
        </p:txBody>
      </p:sp>
      <p:sp>
        <p:nvSpPr>
          <p:cNvPr id="107" name="Google Shape;107;p12"/>
          <p:cNvSpPr txBox="1">
            <a:spLocks noGrp="1"/>
          </p:cNvSpPr>
          <p:nvPr>
            <p:ph type="body" idx="2"/>
          </p:nvPr>
        </p:nvSpPr>
        <p:spPr>
          <a:xfrm>
            <a:off x="4815599" y="1353950"/>
            <a:ext cx="3473100" cy="2094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b="1"/>
              <a:t>Data was collected using Python package pandas_datareader and yfinance</a:t>
            </a:r>
            <a:endParaRPr sz="1200" b="1"/>
          </a:p>
          <a:p>
            <a:pPr marL="0" lvl="0" indent="0" algn="l" rtl="0">
              <a:spcBef>
                <a:spcPts val="800"/>
              </a:spcBef>
              <a:spcAft>
                <a:spcPts val="0"/>
              </a:spcAft>
              <a:buClr>
                <a:schemeClr val="dk1"/>
              </a:buClr>
              <a:buSzPts val="1100"/>
              <a:buFont typeface="Arial"/>
              <a:buNone/>
            </a:pPr>
            <a:r>
              <a:rPr lang="en" sz="1200" b="1"/>
              <a:t>Data includes typical stock dataset columns: Date(index), High, Low, Open, Close, Volume, Adj Close. </a:t>
            </a:r>
            <a:endParaRPr sz="1200" b="1"/>
          </a:p>
          <a:p>
            <a:pPr marL="0" lvl="0" indent="0" algn="l" rtl="0">
              <a:spcBef>
                <a:spcPts val="800"/>
              </a:spcBef>
              <a:spcAft>
                <a:spcPts val="800"/>
              </a:spcAft>
              <a:buClr>
                <a:schemeClr val="dk1"/>
              </a:buClr>
              <a:buSzPts val="1100"/>
              <a:buFont typeface="Arial"/>
              <a:buNone/>
            </a:pPr>
            <a:r>
              <a:rPr lang="en" sz="1200" b="1"/>
              <a:t>Interval/Period: 1 Year back from now </a:t>
            </a:r>
            <a:endParaRPr sz="1200" b="1"/>
          </a:p>
        </p:txBody>
      </p:sp>
      <p:sp>
        <p:nvSpPr>
          <p:cNvPr id="108" name="Google Shape;108;p12"/>
          <p:cNvSpPr txBox="1">
            <a:spLocks noGrp="1"/>
          </p:cNvSpPr>
          <p:nvPr>
            <p:ph type="body" idx="1"/>
          </p:nvPr>
        </p:nvSpPr>
        <p:spPr>
          <a:xfrm>
            <a:off x="855275" y="1353950"/>
            <a:ext cx="3473100" cy="28746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b="1"/>
              <a:t>Popular EV Stock Tickers</a:t>
            </a:r>
            <a:endParaRPr sz="1200" b="1"/>
          </a:p>
          <a:p>
            <a:pPr marL="457200" lvl="0" indent="-304800" algn="l" rtl="0">
              <a:spcBef>
                <a:spcPts val="800"/>
              </a:spcBef>
              <a:spcAft>
                <a:spcPts val="0"/>
              </a:spcAft>
              <a:buSzPts val="1200"/>
              <a:buChar char="╸"/>
            </a:pPr>
            <a:r>
              <a:rPr lang="en" sz="1200" b="1"/>
              <a:t>TESLA (TSLA)</a:t>
            </a:r>
            <a:endParaRPr sz="1200" b="1"/>
          </a:p>
          <a:p>
            <a:pPr marL="457200" lvl="0" indent="-304800" algn="l" rtl="0">
              <a:spcBef>
                <a:spcPts val="0"/>
              </a:spcBef>
              <a:spcAft>
                <a:spcPts val="0"/>
              </a:spcAft>
              <a:buSzPts val="1200"/>
              <a:buChar char="╸"/>
            </a:pPr>
            <a:r>
              <a:rPr lang="en" sz="1200" b="1"/>
              <a:t>NIO (NIO)</a:t>
            </a:r>
            <a:endParaRPr sz="1200" b="1"/>
          </a:p>
          <a:p>
            <a:pPr marL="457200" lvl="0" indent="-304800" algn="l" rtl="0">
              <a:spcBef>
                <a:spcPts val="0"/>
              </a:spcBef>
              <a:spcAft>
                <a:spcPts val="0"/>
              </a:spcAft>
              <a:buSzPts val="1200"/>
              <a:buChar char="╸"/>
            </a:pPr>
            <a:r>
              <a:rPr lang="en" sz="1200" b="1"/>
              <a:t>Workhorse (WKHS)</a:t>
            </a:r>
            <a:endParaRPr sz="1200" b="1"/>
          </a:p>
          <a:p>
            <a:pPr marL="457200" lvl="0" indent="-304800" algn="l" rtl="0">
              <a:spcBef>
                <a:spcPts val="0"/>
              </a:spcBef>
              <a:spcAft>
                <a:spcPts val="0"/>
              </a:spcAft>
              <a:buSzPts val="1200"/>
              <a:buChar char="╸"/>
            </a:pPr>
            <a:r>
              <a:rPr lang="en" sz="1200" b="1"/>
              <a:t>XPENG (XPEV)</a:t>
            </a:r>
            <a:endParaRPr sz="1200" b="1"/>
          </a:p>
          <a:p>
            <a:pPr marL="457200" lvl="0" indent="-304800" algn="l" rtl="0">
              <a:spcBef>
                <a:spcPts val="0"/>
              </a:spcBef>
              <a:spcAft>
                <a:spcPts val="0"/>
              </a:spcAft>
              <a:buSzPts val="1200"/>
              <a:buChar char="╸"/>
            </a:pPr>
            <a:r>
              <a:rPr lang="en" sz="1200" b="1"/>
              <a:t>General Motors (GM)</a:t>
            </a:r>
            <a:endParaRPr sz="1200" b="1"/>
          </a:p>
          <a:p>
            <a:pPr marL="457200" lvl="0" indent="-304800" algn="l" rtl="0">
              <a:spcBef>
                <a:spcPts val="0"/>
              </a:spcBef>
              <a:spcAft>
                <a:spcPts val="0"/>
              </a:spcAft>
              <a:buSzPts val="1200"/>
              <a:buChar char="╸"/>
            </a:pPr>
            <a:r>
              <a:rPr lang="en" sz="1200" b="1"/>
              <a:t>Nikola (NKLA</a:t>
            </a:r>
            <a:endParaRPr sz="1200" b="1"/>
          </a:p>
          <a:p>
            <a:pPr marL="457200" lvl="0" indent="-304800" algn="l" rtl="0">
              <a:spcBef>
                <a:spcPts val="0"/>
              </a:spcBef>
              <a:spcAft>
                <a:spcPts val="0"/>
              </a:spcAft>
              <a:buSzPts val="1200"/>
              <a:buChar char="╸"/>
            </a:pPr>
            <a:r>
              <a:rPr lang="en" sz="1200" b="1"/>
              <a:t>Fisker (FSK)</a:t>
            </a:r>
            <a:endParaRPr sz="1200" b="1"/>
          </a:p>
          <a:p>
            <a:pPr marL="457200" lvl="0" indent="-304800" algn="l" rtl="0">
              <a:spcBef>
                <a:spcPts val="0"/>
              </a:spcBef>
              <a:spcAft>
                <a:spcPts val="0"/>
              </a:spcAft>
              <a:buSzPts val="1200"/>
              <a:buChar char="╸"/>
            </a:pPr>
            <a:r>
              <a:rPr lang="en" sz="1200" b="1"/>
              <a:t>Kandi Technologies (KNDI)</a:t>
            </a:r>
            <a:endParaRPr sz="1200" b="1"/>
          </a:p>
          <a:p>
            <a:pPr marL="457200" lvl="0" indent="-304800" algn="l" rtl="0">
              <a:spcBef>
                <a:spcPts val="0"/>
              </a:spcBef>
              <a:spcAft>
                <a:spcPts val="0"/>
              </a:spcAft>
              <a:buSzPts val="1200"/>
              <a:buChar char="╸"/>
            </a:pPr>
            <a:r>
              <a:rPr lang="en" sz="1200" b="1"/>
              <a:t>Lordstown Motors (RIDE)</a:t>
            </a:r>
            <a:endParaRPr sz="1200" b="1"/>
          </a:p>
          <a:p>
            <a:pPr marL="0" lvl="0" indent="0" algn="l" rtl="0">
              <a:spcBef>
                <a:spcPts val="800"/>
              </a:spcBef>
              <a:spcAft>
                <a:spcPts val="0"/>
              </a:spcAft>
              <a:buClr>
                <a:schemeClr val="dk1"/>
              </a:buClr>
              <a:buSzPts val="1100"/>
              <a:buFont typeface="Arial"/>
              <a:buNone/>
            </a:pPr>
            <a:r>
              <a:rPr lang="en" sz="1200" b="1"/>
              <a:t>Traditional Energy</a:t>
            </a:r>
            <a:endParaRPr sz="1200" b="1"/>
          </a:p>
          <a:p>
            <a:pPr marL="457200" lvl="0" indent="-304800" algn="l" rtl="0">
              <a:spcBef>
                <a:spcPts val="800"/>
              </a:spcBef>
              <a:spcAft>
                <a:spcPts val="0"/>
              </a:spcAft>
              <a:buSzPts val="1200"/>
              <a:buChar char="╸"/>
            </a:pPr>
            <a:r>
              <a:rPr lang="en" sz="1200" b="1"/>
              <a:t>WTI OIL (Western Texas Intermediate)</a:t>
            </a:r>
            <a:endParaRPr sz="1200" b="1"/>
          </a:p>
          <a:p>
            <a:pPr marL="0" lvl="0" indent="0" algn="l" rtl="0">
              <a:spcBef>
                <a:spcPts val="800"/>
              </a:spcBef>
              <a:spcAft>
                <a:spcPts val="800"/>
              </a:spcAft>
              <a:buClr>
                <a:schemeClr val="dk1"/>
              </a:buClr>
              <a:buSzPts val="1100"/>
              <a:buFont typeface="Arial"/>
              <a:buNone/>
            </a:pPr>
            <a:r>
              <a:rPr lang="en" sz="1200" b="1"/>
              <a:t> </a:t>
            </a:r>
            <a:endParaRPr/>
          </a:p>
        </p:txBody>
      </p:sp>
      <p:sp>
        <p:nvSpPr>
          <p:cNvPr id="109" name="Google Shape;109;p12"/>
          <p:cNvSpPr txBox="1">
            <a:spLocks noGrp="1"/>
          </p:cNvSpPr>
          <p:nvPr>
            <p:ph type="body" idx="2"/>
          </p:nvPr>
        </p:nvSpPr>
        <p:spPr>
          <a:xfrm>
            <a:off x="855300" y="4442350"/>
            <a:ext cx="7433400" cy="65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200">
              <a:solidFill>
                <a:schemeClr val="accent2"/>
              </a:solidFill>
            </a:endParaRPr>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11" name="Google Shape;111;p12"/>
          <p:cNvPicPr preferRelativeResize="0"/>
          <p:nvPr/>
        </p:nvPicPr>
        <p:blipFill>
          <a:blip r:embed="rId3">
            <a:alphaModFix/>
          </a:blip>
          <a:stretch>
            <a:fillRect/>
          </a:stretch>
        </p:blipFill>
        <p:spPr>
          <a:xfrm>
            <a:off x="4510363" y="2972250"/>
            <a:ext cx="4001050" cy="1894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1"/>
        <p:cNvGrpSpPr/>
        <p:nvPr/>
      </p:nvGrpSpPr>
      <p:grpSpPr>
        <a:xfrm>
          <a:off x="0" y="0"/>
          <a:ext cx="0" cy="0"/>
          <a:chOff x="0" y="0"/>
          <a:chExt cx="0" cy="0"/>
        </a:xfrm>
      </p:grpSpPr>
      <p:sp>
        <p:nvSpPr>
          <p:cNvPr id="412" name="Google Shape;412;p30"/>
          <p:cNvSpPr txBox="1">
            <a:spLocks noGrp="1"/>
          </p:cNvSpPr>
          <p:nvPr>
            <p:ph type="title" idx="4294967295"/>
          </p:nvPr>
        </p:nvSpPr>
        <p:spPr>
          <a:xfrm>
            <a:off x="855300" y="1881750"/>
            <a:ext cx="2582100" cy="13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0">
                <a:solidFill>
                  <a:schemeClr val="accent2"/>
                </a:solidFill>
              </a:rPr>
              <a:t>Linear Regression for TESLA closing price</a:t>
            </a:r>
            <a:endParaRPr/>
          </a:p>
        </p:txBody>
      </p:sp>
      <p:sp>
        <p:nvSpPr>
          <p:cNvPr id="413" name="Google Shape;413;p3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1"/>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Linear Regression - Predict/Forecast Tesla price</a:t>
            </a:r>
            <a:endParaRPr/>
          </a:p>
        </p:txBody>
      </p:sp>
      <p:sp>
        <p:nvSpPr>
          <p:cNvPr id="419" name="Google Shape;419;p3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420" name="Google Shape;420;p31"/>
          <p:cNvPicPr preferRelativeResize="0"/>
          <p:nvPr/>
        </p:nvPicPr>
        <p:blipFill>
          <a:blip r:embed="rId3">
            <a:alphaModFix/>
          </a:blip>
          <a:stretch>
            <a:fillRect/>
          </a:stretch>
        </p:blipFill>
        <p:spPr>
          <a:xfrm>
            <a:off x="818025" y="1306900"/>
            <a:ext cx="5341654" cy="3606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2"/>
          <p:cNvSpPr txBox="1">
            <a:spLocks noGrp="1"/>
          </p:cNvSpPr>
          <p:nvPr>
            <p:ph type="title"/>
          </p:nvPr>
        </p:nvSpPr>
        <p:spPr>
          <a:xfrm>
            <a:off x="855300" y="836000"/>
            <a:ext cx="8059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Linear Regression - Predict/Forecast Tesla price (cont.)</a:t>
            </a:r>
            <a:endParaRPr/>
          </a:p>
        </p:txBody>
      </p:sp>
      <p:sp>
        <p:nvSpPr>
          <p:cNvPr id="426" name="Google Shape;426;p3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27" name="Google Shape;427;p32"/>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Linear Regression - Predict/Forecast Tesla price</a:t>
            </a:r>
            <a:endParaRPr/>
          </a:p>
        </p:txBody>
      </p:sp>
      <p:sp>
        <p:nvSpPr>
          <p:cNvPr id="428" name="Google Shape;428;p32"/>
          <p:cNvSpPr txBox="1">
            <a:spLocks noGrp="1"/>
          </p:cNvSpPr>
          <p:nvPr>
            <p:ph type="body" idx="3"/>
          </p:nvPr>
        </p:nvSpPr>
        <p:spPr>
          <a:xfrm>
            <a:off x="152400" y="2665500"/>
            <a:ext cx="7190400" cy="164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X = Open and Volume</a:t>
            </a:r>
            <a:endParaRPr b="1"/>
          </a:p>
          <a:p>
            <a:pPr marL="0" lvl="0" indent="0" algn="l" rtl="0">
              <a:spcBef>
                <a:spcPts val="800"/>
              </a:spcBef>
              <a:spcAft>
                <a:spcPts val="0"/>
              </a:spcAft>
              <a:buNone/>
            </a:pPr>
            <a:r>
              <a:rPr lang="en" b="1"/>
              <a:t>Y = Adj Close</a:t>
            </a:r>
            <a:endParaRPr b="1"/>
          </a:p>
          <a:p>
            <a:pPr marL="0" lvl="0" indent="0" algn="l" rtl="0">
              <a:spcBef>
                <a:spcPts val="800"/>
              </a:spcBef>
              <a:spcAft>
                <a:spcPts val="800"/>
              </a:spcAft>
              <a:buNone/>
            </a:pPr>
            <a:r>
              <a:rPr lang="en" b="1"/>
              <a:t>For splitting timeseries data, using TimeSeriesSplit instead of train_test_split</a:t>
            </a:r>
            <a:endParaRPr sz="1200"/>
          </a:p>
        </p:txBody>
      </p:sp>
      <p:pic>
        <p:nvPicPr>
          <p:cNvPr id="429" name="Google Shape;429;p32"/>
          <p:cNvPicPr preferRelativeResize="0"/>
          <p:nvPr/>
        </p:nvPicPr>
        <p:blipFill>
          <a:blip r:embed="rId3">
            <a:alphaModFix/>
          </a:blip>
          <a:stretch>
            <a:fillRect/>
          </a:stretch>
        </p:blipFill>
        <p:spPr>
          <a:xfrm>
            <a:off x="152400" y="1567950"/>
            <a:ext cx="6143625" cy="647700"/>
          </a:xfrm>
          <a:prstGeom prst="rect">
            <a:avLst/>
          </a:prstGeom>
          <a:noFill/>
          <a:ln>
            <a:noFill/>
          </a:ln>
        </p:spPr>
      </p:pic>
      <p:pic>
        <p:nvPicPr>
          <p:cNvPr id="430" name="Google Shape;430;p32"/>
          <p:cNvPicPr preferRelativeResize="0"/>
          <p:nvPr/>
        </p:nvPicPr>
        <p:blipFill>
          <a:blip r:embed="rId4">
            <a:alphaModFix/>
          </a:blip>
          <a:stretch>
            <a:fillRect/>
          </a:stretch>
        </p:blipFill>
        <p:spPr>
          <a:xfrm>
            <a:off x="6716246" y="1567946"/>
            <a:ext cx="2117450" cy="315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3"/>
          <p:cNvSpPr txBox="1">
            <a:spLocks noGrp="1"/>
          </p:cNvSpPr>
          <p:nvPr>
            <p:ph type="title"/>
          </p:nvPr>
        </p:nvSpPr>
        <p:spPr>
          <a:xfrm>
            <a:off x="855300" y="836000"/>
            <a:ext cx="8059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Linear Regression - Predict/Forecast Tesla price (cont.)</a:t>
            </a:r>
            <a:endParaRPr/>
          </a:p>
        </p:txBody>
      </p:sp>
      <p:sp>
        <p:nvSpPr>
          <p:cNvPr id="436" name="Google Shape;436;p3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37" name="Google Shape;437;p33"/>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Linear Regression - Predict/Forecast Tesla price</a:t>
            </a:r>
            <a:endParaRPr/>
          </a:p>
        </p:txBody>
      </p:sp>
      <p:sp>
        <p:nvSpPr>
          <p:cNvPr id="438" name="Google Shape;438;p33"/>
          <p:cNvSpPr txBox="1">
            <a:spLocks noGrp="1"/>
          </p:cNvSpPr>
          <p:nvPr>
            <p:ph type="body" idx="3"/>
          </p:nvPr>
        </p:nvSpPr>
        <p:spPr>
          <a:xfrm>
            <a:off x="201275" y="1431550"/>
            <a:ext cx="7190400" cy="5730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200"/>
              <a:t>R squared score: 98.75%</a:t>
            </a:r>
            <a:endParaRPr sz="1200"/>
          </a:p>
        </p:txBody>
      </p:sp>
      <p:pic>
        <p:nvPicPr>
          <p:cNvPr id="439" name="Google Shape;439;p33"/>
          <p:cNvPicPr preferRelativeResize="0"/>
          <p:nvPr/>
        </p:nvPicPr>
        <p:blipFill>
          <a:blip r:embed="rId3">
            <a:alphaModFix/>
          </a:blip>
          <a:stretch>
            <a:fillRect/>
          </a:stretch>
        </p:blipFill>
        <p:spPr>
          <a:xfrm>
            <a:off x="1745850" y="1687125"/>
            <a:ext cx="5843250" cy="3138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4"/>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Conclusion</a:t>
            </a:r>
            <a:endParaRPr/>
          </a:p>
        </p:txBody>
      </p:sp>
      <p:sp>
        <p:nvSpPr>
          <p:cNvPr id="445" name="Google Shape;445;p34"/>
          <p:cNvSpPr txBox="1">
            <a:spLocks noGrp="1"/>
          </p:cNvSpPr>
          <p:nvPr>
            <p:ph type="body" idx="1"/>
          </p:nvPr>
        </p:nvSpPr>
        <p:spPr>
          <a:xfrm>
            <a:off x="855300" y="1353950"/>
            <a:ext cx="2315700" cy="1394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200"/>
              <a:t>Many EV stocks have strong positive correlations.  Consider diversifying your portfolio with low correlated EV's stock and with other sectors</a:t>
            </a:r>
            <a:endParaRPr sz="1200"/>
          </a:p>
        </p:txBody>
      </p:sp>
      <p:sp>
        <p:nvSpPr>
          <p:cNvPr id="446" name="Google Shape;446;p34"/>
          <p:cNvSpPr txBox="1">
            <a:spLocks noGrp="1"/>
          </p:cNvSpPr>
          <p:nvPr>
            <p:ph type="body" idx="2"/>
          </p:nvPr>
        </p:nvSpPr>
        <p:spPr>
          <a:xfrm>
            <a:off x="3414200" y="1353950"/>
            <a:ext cx="2315700" cy="1224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200"/>
              <a:t>FSR and KNDI are two great EV stock based on their cointegration value for Pairs Trading. More professional analysis need to be done</a:t>
            </a:r>
            <a:endParaRPr sz="1200"/>
          </a:p>
        </p:txBody>
      </p:sp>
      <p:sp>
        <p:nvSpPr>
          <p:cNvPr id="447" name="Google Shape;447;p34"/>
          <p:cNvSpPr txBox="1">
            <a:spLocks noGrp="1"/>
          </p:cNvSpPr>
          <p:nvPr>
            <p:ph type="body" idx="3"/>
          </p:nvPr>
        </p:nvSpPr>
        <p:spPr>
          <a:xfrm>
            <a:off x="5973097" y="13106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a:t>With the selected EV stocks, Tesla, Nio, General Motors and Workhorse have positive correlation in their closing and opening prices. Be careful and consider diversification in your investing portfolio</a:t>
            </a:r>
            <a:endParaRPr sz="1200"/>
          </a:p>
          <a:p>
            <a:pPr marL="0" lvl="0" indent="0" algn="l" rtl="0">
              <a:spcBef>
                <a:spcPts val="800"/>
              </a:spcBef>
              <a:spcAft>
                <a:spcPts val="800"/>
              </a:spcAft>
              <a:buNone/>
            </a:pPr>
            <a:endParaRPr sz="1200"/>
          </a:p>
        </p:txBody>
      </p:sp>
      <p:sp>
        <p:nvSpPr>
          <p:cNvPr id="448" name="Google Shape;448;p3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49" name="Google Shape;449;p34"/>
          <p:cNvSpPr txBox="1">
            <a:spLocks noGrp="1"/>
          </p:cNvSpPr>
          <p:nvPr>
            <p:ph type="body" idx="1"/>
          </p:nvPr>
        </p:nvSpPr>
        <p:spPr>
          <a:xfrm>
            <a:off x="855300" y="2954150"/>
            <a:ext cx="2315700" cy="1394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200"/>
              <a:t>p-value for cointegrating relationship between Tesla and Oil indicated they are a good pair to trade. However, the line chart does not clearly show it. More analysis need to be done </a:t>
            </a:r>
            <a:endParaRPr sz="1200"/>
          </a:p>
        </p:txBody>
      </p:sp>
      <p:sp>
        <p:nvSpPr>
          <p:cNvPr id="450" name="Google Shape;450;p34"/>
          <p:cNvSpPr txBox="1">
            <a:spLocks noGrp="1"/>
          </p:cNvSpPr>
          <p:nvPr>
            <p:ph type="body" idx="2"/>
          </p:nvPr>
        </p:nvSpPr>
        <p:spPr>
          <a:xfrm>
            <a:off x="3414199" y="2954150"/>
            <a:ext cx="2315700" cy="1394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200"/>
              <a:t>Never trust any stock predicting model to make your investing decision unless you know well what you are doing</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35"/>
          <p:cNvSpPr txBox="1">
            <a:spLocks noGrp="1"/>
          </p:cNvSpPr>
          <p:nvPr>
            <p:ph type="title" idx="4294967295"/>
          </p:nvPr>
        </p:nvSpPr>
        <p:spPr>
          <a:xfrm>
            <a:off x="855300" y="1890500"/>
            <a:ext cx="5002500" cy="137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0">
                <a:solidFill>
                  <a:schemeClr val="accent2"/>
                </a:solidFill>
              </a:rPr>
              <a:t>Thank you for your attention</a:t>
            </a:r>
            <a:endParaRPr b="0">
              <a:solidFill>
                <a:schemeClr val="accent2"/>
              </a:solidFill>
            </a:endParaRPr>
          </a:p>
        </p:txBody>
      </p:sp>
      <p:sp>
        <p:nvSpPr>
          <p:cNvPr id="456" name="Google Shape;456;p3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3"/>
          <p:cNvSpPr txBox="1">
            <a:spLocks noGrp="1"/>
          </p:cNvSpPr>
          <p:nvPr>
            <p:ph type="body" idx="1"/>
          </p:nvPr>
        </p:nvSpPr>
        <p:spPr>
          <a:xfrm>
            <a:off x="869445" y="794269"/>
            <a:ext cx="2532300" cy="3789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b="1" dirty="0"/>
              <a:t>OIL is known as ‘black gold’ and has been used since 3000 BC. However, Oil is still a limited resource and it will come to the end eventually. Alternative energies like </a:t>
            </a:r>
            <a:r>
              <a:rPr lang="en" b="1" dirty="0" err="1"/>
              <a:t>wind,solar</a:t>
            </a:r>
            <a:r>
              <a:rPr lang="en" b="1" dirty="0"/>
              <a:t>, electricity </a:t>
            </a:r>
            <a:r>
              <a:rPr lang="en" b="1" dirty="0" err="1"/>
              <a:t>etc</a:t>
            </a:r>
            <a:r>
              <a:rPr lang="en" b="1" dirty="0"/>
              <a:t> have great potential to replace Oil</a:t>
            </a:r>
            <a:endParaRPr dirty="0"/>
          </a:p>
        </p:txBody>
      </p:sp>
      <p:sp>
        <p:nvSpPr>
          <p:cNvPr id="117" name="Google Shape;117;p13"/>
          <p:cNvSpPr txBox="1">
            <a:spLocks noGrp="1"/>
          </p:cNvSpPr>
          <p:nvPr>
            <p:ph type="title"/>
          </p:nvPr>
        </p:nvSpPr>
        <p:spPr>
          <a:xfrm>
            <a:off x="855275" y="26615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Why Electric Vehicles</a:t>
            </a:r>
            <a:endParaRPr dirty="0"/>
          </a:p>
        </p:txBody>
      </p:sp>
      <p:sp>
        <p:nvSpPr>
          <p:cNvPr id="118" name="Google Shape;118;p13"/>
          <p:cNvSpPr txBox="1">
            <a:spLocks noGrp="1"/>
          </p:cNvSpPr>
          <p:nvPr>
            <p:ph type="body" idx="2"/>
          </p:nvPr>
        </p:nvSpPr>
        <p:spPr>
          <a:xfrm>
            <a:off x="4560279" y="979969"/>
            <a:ext cx="24795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Electricity energy is cheaper and renewable</a:t>
            </a:r>
            <a:endParaRPr b="1" dirty="0"/>
          </a:p>
          <a:p>
            <a:pPr marL="0" lvl="0" indent="0" algn="l" rtl="0">
              <a:spcBef>
                <a:spcPts val="800"/>
              </a:spcBef>
              <a:spcAft>
                <a:spcPts val="0"/>
              </a:spcAft>
              <a:buNone/>
            </a:pPr>
            <a:r>
              <a:rPr lang="en" b="1" dirty="0"/>
              <a:t>Better for Environment</a:t>
            </a:r>
            <a:endParaRPr b="1" dirty="0"/>
          </a:p>
          <a:p>
            <a:pPr marL="0" lvl="0" indent="0" algn="l" rtl="0">
              <a:spcBef>
                <a:spcPts val="800"/>
              </a:spcBef>
              <a:spcAft>
                <a:spcPts val="0"/>
              </a:spcAft>
              <a:buNone/>
            </a:pPr>
            <a:r>
              <a:rPr lang="en" b="1" dirty="0"/>
              <a:t>Health Benefits</a:t>
            </a:r>
            <a:endParaRPr b="1" dirty="0"/>
          </a:p>
          <a:p>
            <a:pPr marL="0" lvl="0" indent="0" algn="l" rtl="0">
              <a:spcBef>
                <a:spcPts val="800"/>
              </a:spcBef>
              <a:spcAft>
                <a:spcPts val="800"/>
              </a:spcAft>
              <a:buNone/>
            </a:pPr>
            <a:r>
              <a:rPr lang="en" b="1" dirty="0"/>
              <a:t>Electric car looks cool :)</a:t>
            </a:r>
            <a:endParaRPr b="1" dirty="0"/>
          </a:p>
        </p:txBody>
      </p:sp>
      <p:sp>
        <p:nvSpPr>
          <p:cNvPr id="119" name="Google Shape;119;p1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120" name="Google Shape;120;p13"/>
          <p:cNvGrpSpPr/>
          <p:nvPr/>
        </p:nvGrpSpPr>
        <p:grpSpPr>
          <a:xfrm>
            <a:off x="6123875" y="728477"/>
            <a:ext cx="2715745" cy="3830730"/>
            <a:chOff x="6123875" y="728477"/>
            <a:chExt cx="2715745" cy="3830730"/>
          </a:xfrm>
        </p:grpSpPr>
        <p:sp>
          <p:nvSpPr>
            <p:cNvPr id="121" name="Google Shape;121;p13"/>
            <p:cNvSpPr/>
            <p:nvPr/>
          </p:nvSpPr>
          <p:spPr>
            <a:xfrm>
              <a:off x="7623440" y="1879668"/>
              <a:ext cx="1216181" cy="1240618"/>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 name="Google Shape;122;p13"/>
            <p:cNvSpPr/>
            <p:nvPr/>
          </p:nvSpPr>
          <p:spPr>
            <a:xfrm>
              <a:off x="7882311" y="728477"/>
              <a:ext cx="691063" cy="1048489"/>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 name="Google Shape;123;p13"/>
            <p:cNvSpPr/>
            <p:nvPr/>
          </p:nvSpPr>
          <p:spPr>
            <a:xfrm>
              <a:off x="7475329" y="1990661"/>
              <a:ext cx="1216181" cy="1240618"/>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 name="Google Shape;124;p13"/>
            <p:cNvSpPr/>
            <p:nvPr/>
          </p:nvSpPr>
          <p:spPr>
            <a:xfrm>
              <a:off x="7734201" y="839469"/>
              <a:ext cx="691063" cy="1048489"/>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 name="Google Shape;125;p13"/>
            <p:cNvSpPr/>
            <p:nvPr/>
          </p:nvSpPr>
          <p:spPr>
            <a:xfrm>
              <a:off x="6123875" y="1800332"/>
              <a:ext cx="693296" cy="760288"/>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 name="Google Shape;126;p13"/>
            <p:cNvSpPr/>
            <p:nvPr/>
          </p:nvSpPr>
          <p:spPr>
            <a:xfrm>
              <a:off x="6185340" y="1920927"/>
              <a:ext cx="78893" cy="116774"/>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 name="Google Shape;127;p13"/>
            <p:cNvSpPr/>
            <p:nvPr/>
          </p:nvSpPr>
          <p:spPr>
            <a:xfrm>
              <a:off x="6299385" y="1990500"/>
              <a:ext cx="226633" cy="181056"/>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 name="Google Shape;128;p13"/>
            <p:cNvSpPr/>
            <p:nvPr/>
          </p:nvSpPr>
          <p:spPr>
            <a:xfrm>
              <a:off x="6300496" y="2091873"/>
              <a:ext cx="443962" cy="306718"/>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 name="Google Shape;129;p13"/>
            <p:cNvSpPr/>
            <p:nvPr/>
          </p:nvSpPr>
          <p:spPr>
            <a:xfrm>
              <a:off x="7901935" y="2559893"/>
              <a:ext cx="696273" cy="1899420"/>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 name="Google Shape;130;p13"/>
            <p:cNvSpPr/>
            <p:nvPr/>
          </p:nvSpPr>
          <p:spPr>
            <a:xfrm>
              <a:off x="7786040" y="2659787"/>
              <a:ext cx="696645" cy="1899420"/>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 name="Google Shape;131;p13"/>
            <p:cNvSpPr/>
            <p:nvPr/>
          </p:nvSpPr>
          <p:spPr>
            <a:xfrm>
              <a:off x="7853059" y="3604335"/>
              <a:ext cx="559325" cy="372894"/>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 name="Google Shape;132;p13"/>
            <p:cNvSpPr/>
            <p:nvPr/>
          </p:nvSpPr>
          <p:spPr>
            <a:xfrm>
              <a:off x="7892308" y="3724948"/>
              <a:ext cx="481176" cy="327909"/>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 name="Google Shape;133;p13"/>
            <p:cNvSpPr/>
            <p:nvPr/>
          </p:nvSpPr>
          <p:spPr>
            <a:xfrm>
              <a:off x="7978582" y="3158025"/>
              <a:ext cx="310364" cy="465707"/>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34;p13"/>
            <p:cNvSpPr/>
            <p:nvPr/>
          </p:nvSpPr>
          <p:spPr>
            <a:xfrm>
              <a:off x="7039195" y="1360060"/>
              <a:ext cx="696273" cy="1899420"/>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 name="Google Shape;135;p13"/>
            <p:cNvSpPr/>
            <p:nvPr/>
          </p:nvSpPr>
          <p:spPr>
            <a:xfrm>
              <a:off x="6923299" y="1461064"/>
              <a:ext cx="696645" cy="1899420"/>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36;p13"/>
            <p:cNvSpPr/>
            <p:nvPr/>
          </p:nvSpPr>
          <p:spPr>
            <a:xfrm>
              <a:off x="6990319" y="2404133"/>
              <a:ext cx="559325" cy="372894"/>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 name="Google Shape;137;p13"/>
            <p:cNvSpPr/>
            <p:nvPr/>
          </p:nvSpPr>
          <p:spPr>
            <a:xfrm>
              <a:off x="7028827" y="2525115"/>
              <a:ext cx="481176" cy="327909"/>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 name="Google Shape;138;p13"/>
            <p:cNvSpPr/>
            <p:nvPr/>
          </p:nvSpPr>
          <p:spPr>
            <a:xfrm>
              <a:off x="7115842" y="1958193"/>
              <a:ext cx="310364" cy="465707"/>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39;p13"/>
            <p:cNvSpPr/>
            <p:nvPr/>
          </p:nvSpPr>
          <p:spPr>
            <a:xfrm>
              <a:off x="6322712" y="2474799"/>
              <a:ext cx="1107859" cy="1303458"/>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40;p13"/>
            <p:cNvSpPr/>
            <p:nvPr/>
          </p:nvSpPr>
          <p:spPr>
            <a:xfrm>
              <a:off x="6205335" y="2542874"/>
              <a:ext cx="417912" cy="397432"/>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 name="Google Shape;141;p13"/>
            <p:cNvSpPr/>
            <p:nvPr/>
          </p:nvSpPr>
          <p:spPr>
            <a:xfrm>
              <a:off x="6899971" y="2947628"/>
              <a:ext cx="242635" cy="19035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 name="Google Shape;142;p13"/>
            <p:cNvSpPr/>
            <p:nvPr/>
          </p:nvSpPr>
          <p:spPr>
            <a:xfrm>
              <a:off x="6675955" y="2919510"/>
              <a:ext cx="467779" cy="320102"/>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 name="Google Shape;143;p13"/>
            <p:cNvSpPr/>
            <p:nvPr/>
          </p:nvSpPr>
          <p:spPr>
            <a:xfrm>
              <a:off x="6577832" y="2963167"/>
              <a:ext cx="566768" cy="37735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 name="Google Shape;144;p13"/>
            <p:cNvSpPr/>
            <p:nvPr/>
          </p:nvSpPr>
          <p:spPr>
            <a:xfrm>
              <a:off x="7201001" y="3116765"/>
              <a:ext cx="125787" cy="186889"/>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 name="Google Shape;145;p13"/>
            <p:cNvSpPr/>
            <p:nvPr/>
          </p:nvSpPr>
          <p:spPr>
            <a:xfrm>
              <a:off x="6406025" y="1383203"/>
              <a:ext cx="311109" cy="423419"/>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4"/>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151" name="Google Shape;151;p14"/>
          <p:cNvSpPr txBox="1">
            <a:spLocks noGrp="1"/>
          </p:cNvSpPr>
          <p:nvPr>
            <p:ph type="subTitle" idx="1"/>
          </p:nvPr>
        </p:nvSpPr>
        <p:spPr>
          <a:xfrm>
            <a:off x="5845100" y="1215675"/>
            <a:ext cx="3002100" cy="670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TESLA Model S</a:t>
            </a:r>
            <a:endParaRPr/>
          </a:p>
        </p:txBody>
      </p:sp>
      <p:grpSp>
        <p:nvGrpSpPr>
          <p:cNvPr id="152" name="Google Shape;152;p14"/>
          <p:cNvGrpSpPr/>
          <p:nvPr/>
        </p:nvGrpSpPr>
        <p:grpSpPr>
          <a:xfrm>
            <a:off x="5666057" y="1129221"/>
            <a:ext cx="3063626" cy="2885062"/>
            <a:chOff x="5666057" y="1129221"/>
            <a:chExt cx="3063626" cy="2885062"/>
          </a:xfrm>
        </p:grpSpPr>
        <p:sp>
          <p:nvSpPr>
            <p:cNvPr id="153" name="Google Shape;153;p14"/>
            <p:cNvSpPr/>
            <p:nvPr/>
          </p:nvSpPr>
          <p:spPr>
            <a:xfrm>
              <a:off x="6277435" y="1466157"/>
              <a:ext cx="753978" cy="813530"/>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54;p14"/>
            <p:cNvSpPr/>
            <p:nvPr/>
          </p:nvSpPr>
          <p:spPr>
            <a:xfrm>
              <a:off x="6470830" y="1667556"/>
              <a:ext cx="226019" cy="174477"/>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55;p14"/>
            <p:cNvSpPr/>
            <p:nvPr/>
          </p:nvSpPr>
          <p:spPr>
            <a:xfrm>
              <a:off x="6470137" y="1760803"/>
              <a:ext cx="480944" cy="319352"/>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56;p14"/>
            <p:cNvSpPr/>
            <p:nvPr/>
          </p:nvSpPr>
          <p:spPr>
            <a:xfrm>
              <a:off x="6346401" y="1595026"/>
              <a:ext cx="85332" cy="12588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57;p14"/>
            <p:cNvSpPr/>
            <p:nvPr/>
          </p:nvSpPr>
          <p:spPr>
            <a:xfrm>
              <a:off x="7976053" y="3200753"/>
              <a:ext cx="753630" cy="813530"/>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alpha val="2980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58;p14"/>
            <p:cNvSpPr/>
            <p:nvPr/>
          </p:nvSpPr>
          <p:spPr>
            <a:xfrm>
              <a:off x="8169449" y="3402152"/>
              <a:ext cx="226019" cy="174477"/>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59;p14"/>
            <p:cNvSpPr/>
            <p:nvPr/>
          </p:nvSpPr>
          <p:spPr>
            <a:xfrm>
              <a:off x="8168755" y="3495399"/>
              <a:ext cx="480944" cy="319352"/>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60;p14"/>
            <p:cNvSpPr/>
            <p:nvPr/>
          </p:nvSpPr>
          <p:spPr>
            <a:xfrm>
              <a:off x="8045020" y="3329622"/>
              <a:ext cx="85332" cy="12588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61;p14"/>
            <p:cNvSpPr/>
            <p:nvPr/>
          </p:nvSpPr>
          <p:spPr>
            <a:xfrm>
              <a:off x="7260006" y="1129221"/>
              <a:ext cx="1190345" cy="1989945"/>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62;p14"/>
            <p:cNvSpPr/>
            <p:nvPr/>
          </p:nvSpPr>
          <p:spPr>
            <a:xfrm>
              <a:off x="7088100" y="1243613"/>
              <a:ext cx="1190345" cy="1989945"/>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63;p14"/>
            <p:cNvSpPr/>
            <p:nvPr/>
          </p:nvSpPr>
          <p:spPr>
            <a:xfrm>
              <a:off x="7666552" y="1258866"/>
              <a:ext cx="609451" cy="1974273"/>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64;p14"/>
            <p:cNvSpPr/>
            <p:nvPr/>
          </p:nvSpPr>
          <p:spPr>
            <a:xfrm>
              <a:off x="6932829" y="2301564"/>
              <a:ext cx="699301" cy="1668851"/>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65;p14"/>
            <p:cNvSpPr/>
            <p:nvPr/>
          </p:nvSpPr>
          <p:spPr>
            <a:xfrm>
              <a:off x="7022942" y="3048577"/>
              <a:ext cx="528307" cy="750495"/>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66;p14"/>
            <p:cNvSpPr/>
            <p:nvPr/>
          </p:nvSpPr>
          <p:spPr>
            <a:xfrm>
              <a:off x="7032299" y="2743533"/>
              <a:ext cx="243780" cy="181442"/>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67;p14"/>
            <p:cNvSpPr/>
            <p:nvPr/>
          </p:nvSpPr>
          <p:spPr>
            <a:xfrm>
              <a:off x="7033339" y="2837126"/>
              <a:ext cx="243780" cy="181442"/>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68;p14"/>
            <p:cNvSpPr/>
            <p:nvPr/>
          </p:nvSpPr>
          <p:spPr>
            <a:xfrm>
              <a:off x="7032993" y="2927253"/>
              <a:ext cx="462486" cy="301939"/>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69;p14"/>
            <p:cNvSpPr/>
            <p:nvPr/>
          </p:nvSpPr>
          <p:spPr>
            <a:xfrm>
              <a:off x="6932829" y="2301564"/>
              <a:ext cx="699650" cy="606665"/>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70;p14"/>
            <p:cNvSpPr/>
            <p:nvPr/>
          </p:nvSpPr>
          <p:spPr>
            <a:xfrm>
              <a:off x="7018436" y="2419516"/>
              <a:ext cx="88806" cy="131106"/>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 name="Google Shape;171;p14"/>
            <p:cNvSpPr/>
            <p:nvPr/>
          </p:nvSpPr>
          <p:spPr>
            <a:xfrm>
              <a:off x="7345267" y="2854458"/>
              <a:ext cx="474675" cy="451690"/>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 name="Google Shape;172;p14"/>
            <p:cNvSpPr/>
            <p:nvPr/>
          </p:nvSpPr>
          <p:spPr>
            <a:xfrm>
              <a:off x="5775924" y="1647104"/>
              <a:ext cx="1036763" cy="1220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 name="Google Shape;173;p14"/>
            <p:cNvSpPr/>
            <p:nvPr/>
          </p:nvSpPr>
          <p:spPr>
            <a:xfrm>
              <a:off x="5666057" y="1710540"/>
              <a:ext cx="391093" cy="372288"/>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 name="Google Shape;174;p14"/>
            <p:cNvSpPr/>
            <p:nvPr/>
          </p:nvSpPr>
          <p:spPr>
            <a:xfrm>
              <a:off x="6316252" y="2089766"/>
              <a:ext cx="227064" cy="178308"/>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 name="Google Shape;175;p14"/>
            <p:cNvSpPr/>
            <p:nvPr/>
          </p:nvSpPr>
          <p:spPr>
            <a:xfrm>
              <a:off x="6106568" y="2063421"/>
              <a:ext cx="437760" cy="29985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 name="Google Shape;176;p14"/>
            <p:cNvSpPr/>
            <p:nvPr/>
          </p:nvSpPr>
          <p:spPr>
            <a:xfrm>
              <a:off x="6014376" y="2104325"/>
              <a:ext cx="530396" cy="353482"/>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 name="Google Shape;177;p14"/>
            <p:cNvSpPr/>
            <p:nvPr/>
          </p:nvSpPr>
          <p:spPr>
            <a:xfrm>
              <a:off x="6597680" y="2248236"/>
              <a:ext cx="117711" cy="17506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 name="Google Shape;178;p14"/>
            <p:cNvSpPr/>
            <p:nvPr/>
          </p:nvSpPr>
          <p:spPr>
            <a:xfrm>
              <a:off x="6330462" y="2791205"/>
              <a:ext cx="291143" cy="39663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pic>
        <p:nvPicPr>
          <p:cNvPr id="179" name="Google Shape;179;p14"/>
          <p:cNvPicPr preferRelativeResize="0"/>
          <p:nvPr/>
        </p:nvPicPr>
        <p:blipFill>
          <a:blip r:embed="rId3">
            <a:alphaModFix/>
          </a:blip>
          <a:stretch>
            <a:fillRect/>
          </a:stretch>
        </p:blipFill>
        <p:spPr>
          <a:xfrm>
            <a:off x="640950" y="247825"/>
            <a:ext cx="4721999" cy="2298776"/>
          </a:xfrm>
          <a:prstGeom prst="rect">
            <a:avLst/>
          </a:prstGeom>
          <a:noFill/>
          <a:ln>
            <a:noFill/>
          </a:ln>
        </p:spPr>
      </p:pic>
      <p:pic>
        <p:nvPicPr>
          <p:cNvPr id="180" name="Google Shape;180;p14"/>
          <p:cNvPicPr preferRelativeResize="0"/>
          <p:nvPr/>
        </p:nvPicPr>
        <p:blipFill>
          <a:blip r:embed="rId4">
            <a:alphaModFix/>
          </a:blip>
          <a:stretch>
            <a:fillRect/>
          </a:stretch>
        </p:blipFill>
        <p:spPr>
          <a:xfrm>
            <a:off x="605113" y="2468300"/>
            <a:ext cx="4793674" cy="2537851"/>
          </a:xfrm>
          <a:prstGeom prst="rect">
            <a:avLst/>
          </a:prstGeom>
          <a:noFill/>
          <a:ln>
            <a:noFill/>
          </a:ln>
        </p:spPr>
      </p:pic>
      <p:sp>
        <p:nvSpPr>
          <p:cNvPr id="181" name="Google Shape;181;p14"/>
          <p:cNvSpPr txBox="1"/>
          <p:nvPr/>
        </p:nvSpPr>
        <p:spPr>
          <a:xfrm>
            <a:off x="5886825" y="3460175"/>
            <a:ext cx="30000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2400">
                <a:solidFill>
                  <a:schemeClr val="lt2"/>
                </a:solidFill>
                <a:latin typeface="Barlow Light"/>
                <a:ea typeface="Barlow Light"/>
                <a:cs typeface="Barlow Light"/>
                <a:sym typeface="Barlow Light"/>
              </a:rPr>
              <a:t>NIO ES6</a:t>
            </a:r>
            <a:endParaRPr sz="2400">
              <a:solidFill>
                <a:schemeClr val="lt2"/>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Business Questions</a:t>
            </a:r>
            <a:endParaRPr/>
          </a:p>
        </p:txBody>
      </p:sp>
      <p:sp>
        <p:nvSpPr>
          <p:cNvPr id="187" name="Google Shape;187;p15"/>
          <p:cNvSpPr txBox="1">
            <a:spLocks noGrp="1"/>
          </p:cNvSpPr>
          <p:nvPr>
            <p:ph type="body" idx="1"/>
          </p:nvPr>
        </p:nvSpPr>
        <p:spPr>
          <a:xfrm>
            <a:off x="855300" y="1353950"/>
            <a:ext cx="7984200" cy="37431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EV stocks come from different indices. Should we invest in some different EV stocks in our portfolio?  </a:t>
            </a:r>
            <a:endParaRPr/>
          </a:p>
          <a:p>
            <a:pPr marL="457200" lvl="0" indent="-381000" algn="l" rtl="0">
              <a:spcBef>
                <a:spcPts val="0"/>
              </a:spcBef>
              <a:spcAft>
                <a:spcPts val="0"/>
              </a:spcAft>
              <a:buSzPts val="2400"/>
              <a:buChar char="╸"/>
            </a:pPr>
            <a:r>
              <a:rPr lang="en"/>
              <a:t>EV stocks tend to have some sort of relationships. Can we make decision to buy/sell one EV stock based on another EV stock?</a:t>
            </a:r>
            <a:endParaRPr/>
          </a:p>
          <a:p>
            <a:pPr marL="457200" lvl="0" indent="-381000" algn="l" rtl="0">
              <a:spcBef>
                <a:spcPts val="0"/>
              </a:spcBef>
              <a:spcAft>
                <a:spcPts val="0"/>
              </a:spcAft>
              <a:buSzPts val="2400"/>
              <a:buChar char="╸"/>
            </a:pPr>
            <a:r>
              <a:rPr lang="en"/>
              <a:t>OIL and EV seem to be opposite. Are there any insights to make investing decision based on relationships between  them?</a:t>
            </a:r>
            <a:endParaRPr/>
          </a:p>
        </p:txBody>
      </p:sp>
      <p:sp>
        <p:nvSpPr>
          <p:cNvPr id="188" name="Google Shape;188;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189" name="Google Shape;189;p15"/>
          <p:cNvGrpSpPr/>
          <p:nvPr/>
        </p:nvGrpSpPr>
        <p:grpSpPr>
          <a:xfrm>
            <a:off x="6310575" y="1232302"/>
            <a:ext cx="2715745" cy="3830730"/>
            <a:chOff x="6123875" y="728477"/>
            <a:chExt cx="2715745" cy="3830730"/>
          </a:xfrm>
        </p:grpSpPr>
        <p:sp>
          <p:nvSpPr>
            <p:cNvPr id="190" name="Google Shape;190;p15"/>
            <p:cNvSpPr/>
            <p:nvPr/>
          </p:nvSpPr>
          <p:spPr>
            <a:xfrm>
              <a:off x="7623440" y="1879668"/>
              <a:ext cx="1216181" cy="1240618"/>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 name="Google Shape;191;p15"/>
            <p:cNvSpPr/>
            <p:nvPr/>
          </p:nvSpPr>
          <p:spPr>
            <a:xfrm>
              <a:off x="7882311" y="728477"/>
              <a:ext cx="691063" cy="1048489"/>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 name="Google Shape;192;p15"/>
            <p:cNvSpPr/>
            <p:nvPr/>
          </p:nvSpPr>
          <p:spPr>
            <a:xfrm>
              <a:off x="7475329" y="1990661"/>
              <a:ext cx="1216181" cy="1240618"/>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 name="Google Shape;193;p15"/>
            <p:cNvSpPr/>
            <p:nvPr/>
          </p:nvSpPr>
          <p:spPr>
            <a:xfrm>
              <a:off x="7734201" y="839469"/>
              <a:ext cx="691063" cy="1048489"/>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 name="Google Shape;194;p15"/>
            <p:cNvSpPr/>
            <p:nvPr/>
          </p:nvSpPr>
          <p:spPr>
            <a:xfrm>
              <a:off x="6123875" y="1800332"/>
              <a:ext cx="693296" cy="760288"/>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5" name="Google Shape;195;p15"/>
            <p:cNvSpPr/>
            <p:nvPr/>
          </p:nvSpPr>
          <p:spPr>
            <a:xfrm>
              <a:off x="6185340" y="1920927"/>
              <a:ext cx="78893" cy="116774"/>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 name="Google Shape;196;p15"/>
            <p:cNvSpPr/>
            <p:nvPr/>
          </p:nvSpPr>
          <p:spPr>
            <a:xfrm>
              <a:off x="6299385" y="1990500"/>
              <a:ext cx="226633" cy="181056"/>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 name="Google Shape;197;p15"/>
            <p:cNvSpPr/>
            <p:nvPr/>
          </p:nvSpPr>
          <p:spPr>
            <a:xfrm>
              <a:off x="6300496" y="2091873"/>
              <a:ext cx="443962" cy="306718"/>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8" name="Google Shape;198;p15"/>
            <p:cNvSpPr/>
            <p:nvPr/>
          </p:nvSpPr>
          <p:spPr>
            <a:xfrm>
              <a:off x="7901935" y="2559893"/>
              <a:ext cx="696273" cy="1899420"/>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9" name="Google Shape;199;p15"/>
            <p:cNvSpPr/>
            <p:nvPr/>
          </p:nvSpPr>
          <p:spPr>
            <a:xfrm>
              <a:off x="7786040" y="2659787"/>
              <a:ext cx="696645" cy="1899420"/>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 name="Google Shape;200;p15"/>
            <p:cNvSpPr/>
            <p:nvPr/>
          </p:nvSpPr>
          <p:spPr>
            <a:xfrm>
              <a:off x="7853059" y="3604335"/>
              <a:ext cx="559325" cy="372894"/>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 name="Google Shape;201;p15"/>
            <p:cNvSpPr/>
            <p:nvPr/>
          </p:nvSpPr>
          <p:spPr>
            <a:xfrm>
              <a:off x="7892308" y="3724948"/>
              <a:ext cx="481176" cy="327909"/>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 name="Google Shape;202;p15"/>
            <p:cNvSpPr/>
            <p:nvPr/>
          </p:nvSpPr>
          <p:spPr>
            <a:xfrm>
              <a:off x="7978582" y="3158025"/>
              <a:ext cx="310364" cy="465707"/>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 name="Google Shape;203;p15"/>
            <p:cNvSpPr/>
            <p:nvPr/>
          </p:nvSpPr>
          <p:spPr>
            <a:xfrm>
              <a:off x="7039195" y="1360060"/>
              <a:ext cx="696273" cy="1899420"/>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 name="Google Shape;204;p15"/>
            <p:cNvSpPr/>
            <p:nvPr/>
          </p:nvSpPr>
          <p:spPr>
            <a:xfrm>
              <a:off x="6923299" y="1461064"/>
              <a:ext cx="696645" cy="1899420"/>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 name="Google Shape;205;p15"/>
            <p:cNvSpPr/>
            <p:nvPr/>
          </p:nvSpPr>
          <p:spPr>
            <a:xfrm>
              <a:off x="6990319" y="2404133"/>
              <a:ext cx="559325" cy="372894"/>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 name="Google Shape;206;p15"/>
            <p:cNvSpPr/>
            <p:nvPr/>
          </p:nvSpPr>
          <p:spPr>
            <a:xfrm>
              <a:off x="7028827" y="2525115"/>
              <a:ext cx="481176" cy="327909"/>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 name="Google Shape;207;p15"/>
            <p:cNvSpPr/>
            <p:nvPr/>
          </p:nvSpPr>
          <p:spPr>
            <a:xfrm>
              <a:off x="7115842" y="1958193"/>
              <a:ext cx="310364" cy="465707"/>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 name="Google Shape;208;p15"/>
            <p:cNvSpPr/>
            <p:nvPr/>
          </p:nvSpPr>
          <p:spPr>
            <a:xfrm>
              <a:off x="6322712" y="2474799"/>
              <a:ext cx="1107859" cy="1303458"/>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 name="Google Shape;209;p15"/>
            <p:cNvSpPr/>
            <p:nvPr/>
          </p:nvSpPr>
          <p:spPr>
            <a:xfrm>
              <a:off x="6205335" y="2542874"/>
              <a:ext cx="417912" cy="397432"/>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 name="Google Shape;210;p15"/>
            <p:cNvSpPr/>
            <p:nvPr/>
          </p:nvSpPr>
          <p:spPr>
            <a:xfrm>
              <a:off x="6899971" y="2947628"/>
              <a:ext cx="242635" cy="19035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 name="Google Shape;211;p15"/>
            <p:cNvSpPr/>
            <p:nvPr/>
          </p:nvSpPr>
          <p:spPr>
            <a:xfrm>
              <a:off x="6675955" y="2919510"/>
              <a:ext cx="467779" cy="320102"/>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 name="Google Shape;212;p15"/>
            <p:cNvSpPr/>
            <p:nvPr/>
          </p:nvSpPr>
          <p:spPr>
            <a:xfrm>
              <a:off x="6577832" y="2963167"/>
              <a:ext cx="566768" cy="37735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 name="Google Shape;213;p15"/>
            <p:cNvSpPr/>
            <p:nvPr/>
          </p:nvSpPr>
          <p:spPr>
            <a:xfrm>
              <a:off x="7201001" y="3116765"/>
              <a:ext cx="125787" cy="186889"/>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 name="Google Shape;214;p15"/>
            <p:cNvSpPr/>
            <p:nvPr/>
          </p:nvSpPr>
          <p:spPr>
            <a:xfrm>
              <a:off x="6406025" y="1383203"/>
              <a:ext cx="311109" cy="423419"/>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Analysis Questions</a:t>
            </a:r>
            <a:endParaRPr/>
          </a:p>
        </p:txBody>
      </p:sp>
      <p:sp>
        <p:nvSpPr>
          <p:cNvPr id="220" name="Google Shape;220;p16"/>
          <p:cNvSpPr txBox="1">
            <a:spLocks noGrp="1"/>
          </p:cNvSpPr>
          <p:nvPr>
            <p:ph type="body" idx="1"/>
          </p:nvPr>
        </p:nvSpPr>
        <p:spPr>
          <a:xfrm>
            <a:off x="855300" y="1353950"/>
            <a:ext cx="7984200" cy="37431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What are the correlations between EV stocks opening and closing prices?</a:t>
            </a:r>
            <a:endParaRPr/>
          </a:p>
          <a:p>
            <a:pPr marL="457200" lvl="0" indent="-381000" algn="l" rtl="0">
              <a:spcBef>
                <a:spcPts val="0"/>
              </a:spcBef>
              <a:spcAft>
                <a:spcPts val="0"/>
              </a:spcAft>
              <a:buSzPts val="2400"/>
              <a:buChar char="╸"/>
            </a:pPr>
            <a:r>
              <a:rPr lang="en"/>
              <a:t>What are the correlations between EV stocks daily returns?</a:t>
            </a:r>
            <a:endParaRPr/>
          </a:p>
          <a:p>
            <a:pPr marL="457200" lvl="0" indent="-381000" algn="l" rtl="0">
              <a:spcBef>
                <a:spcPts val="0"/>
              </a:spcBef>
              <a:spcAft>
                <a:spcPts val="0"/>
              </a:spcAft>
              <a:buSzPts val="2400"/>
              <a:buChar char="╸"/>
            </a:pPr>
            <a:r>
              <a:rPr lang="en"/>
              <a:t> Are there any cointegrated relationships between EV stocks?</a:t>
            </a:r>
            <a:endParaRPr/>
          </a:p>
          <a:p>
            <a:pPr marL="457200" lvl="0" indent="-381000" algn="l" rtl="0">
              <a:spcBef>
                <a:spcPts val="0"/>
              </a:spcBef>
              <a:spcAft>
                <a:spcPts val="0"/>
              </a:spcAft>
              <a:buSzPts val="2400"/>
              <a:buChar char="╸"/>
            </a:pPr>
            <a:r>
              <a:rPr lang="en"/>
              <a:t>Are there any correlations and cointegrated relationships between EV stocks and OIL?</a:t>
            </a:r>
            <a:endParaRPr/>
          </a:p>
        </p:txBody>
      </p:sp>
      <p:sp>
        <p:nvSpPr>
          <p:cNvPr id="221" name="Google Shape;221;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222" name="Google Shape;222;p16"/>
          <p:cNvGrpSpPr/>
          <p:nvPr/>
        </p:nvGrpSpPr>
        <p:grpSpPr>
          <a:xfrm>
            <a:off x="6310575" y="1232302"/>
            <a:ext cx="2715745" cy="3830730"/>
            <a:chOff x="6123875" y="728477"/>
            <a:chExt cx="2715745" cy="3830730"/>
          </a:xfrm>
        </p:grpSpPr>
        <p:sp>
          <p:nvSpPr>
            <p:cNvPr id="223" name="Google Shape;223;p16"/>
            <p:cNvSpPr/>
            <p:nvPr/>
          </p:nvSpPr>
          <p:spPr>
            <a:xfrm>
              <a:off x="7623440" y="1879668"/>
              <a:ext cx="1216181" cy="1240618"/>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4" name="Google Shape;224;p16"/>
            <p:cNvSpPr/>
            <p:nvPr/>
          </p:nvSpPr>
          <p:spPr>
            <a:xfrm>
              <a:off x="7882311" y="728477"/>
              <a:ext cx="691063" cy="1048489"/>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 name="Google Shape;225;p16"/>
            <p:cNvSpPr/>
            <p:nvPr/>
          </p:nvSpPr>
          <p:spPr>
            <a:xfrm>
              <a:off x="7475329" y="1990661"/>
              <a:ext cx="1216181" cy="1240618"/>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 name="Google Shape;226;p16"/>
            <p:cNvSpPr/>
            <p:nvPr/>
          </p:nvSpPr>
          <p:spPr>
            <a:xfrm>
              <a:off x="7734201" y="839469"/>
              <a:ext cx="691063" cy="1048489"/>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 name="Google Shape;227;p16"/>
            <p:cNvSpPr/>
            <p:nvPr/>
          </p:nvSpPr>
          <p:spPr>
            <a:xfrm>
              <a:off x="6123875" y="1800332"/>
              <a:ext cx="693296" cy="760288"/>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 name="Google Shape;228;p16"/>
            <p:cNvSpPr/>
            <p:nvPr/>
          </p:nvSpPr>
          <p:spPr>
            <a:xfrm>
              <a:off x="6185340" y="1920927"/>
              <a:ext cx="78893" cy="116774"/>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 name="Google Shape;229;p16"/>
            <p:cNvSpPr/>
            <p:nvPr/>
          </p:nvSpPr>
          <p:spPr>
            <a:xfrm>
              <a:off x="6299385" y="1990500"/>
              <a:ext cx="226633" cy="181056"/>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 name="Google Shape;230;p16"/>
            <p:cNvSpPr/>
            <p:nvPr/>
          </p:nvSpPr>
          <p:spPr>
            <a:xfrm>
              <a:off x="6300496" y="2091873"/>
              <a:ext cx="443962" cy="306718"/>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 name="Google Shape;231;p16"/>
            <p:cNvSpPr/>
            <p:nvPr/>
          </p:nvSpPr>
          <p:spPr>
            <a:xfrm>
              <a:off x="7901935" y="2559893"/>
              <a:ext cx="696273" cy="1899420"/>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 name="Google Shape;232;p16"/>
            <p:cNvSpPr/>
            <p:nvPr/>
          </p:nvSpPr>
          <p:spPr>
            <a:xfrm>
              <a:off x="7786040" y="2659787"/>
              <a:ext cx="696645" cy="1899420"/>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 name="Google Shape;233;p16"/>
            <p:cNvSpPr/>
            <p:nvPr/>
          </p:nvSpPr>
          <p:spPr>
            <a:xfrm>
              <a:off x="7853059" y="3604335"/>
              <a:ext cx="559325" cy="372894"/>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 name="Google Shape;234;p16"/>
            <p:cNvSpPr/>
            <p:nvPr/>
          </p:nvSpPr>
          <p:spPr>
            <a:xfrm>
              <a:off x="7892308" y="3724948"/>
              <a:ext cx="481176" cy="327909"/>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5" name="Google Shape;235;p16"/>
            <p:cNvSpPr/>
            <p:nvPr/>
          </p:nvSpPr>
          <p:spPr>
            <a:xfrm>
              <a:off x="7978582" y="3158025"/>
              <a:ext cx="310364" cy="465707"/>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6" name="Google Shape;236;p16"/>
            <p:cNvSpPr/>
            <p:nvPr/>
          </p:nvSpPr>
          <p:spPr>
            <a:xfrm>
              <a:off x="7039195" y="1360060"/>
              <a:ext cx="696273" cy="1899420"/>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7" name="Google Shape;237;p16"/>
            <p:cNvSpPr/>
            <p:nvPr/>
          </p:nvSpPr>
          <p:spPr>
            <a:xfrm>
              <a:off x="6923299" y="1461064"/>
              <a:ext cx="696645" cy="1899420"/>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8" name="Google Shape;238;p16"/>
            <p:cNvSpPr/>
            <p:nvPr/>
          </p:nvSpPr>
          <p:spPr>
            <a:xfrm>
              <a:off x="6990319" y="2404133"/>
              <a:ext cx="559325" cy="372894"/>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9" name="Google Shape;239;p16"/>
            <p:cNvSpPr/>
            <p:nvPr/>
          </p:nvSpPr>
          <p:spPr>
            <a:xfrm>
              <a:off x="7028827" y="2525115"/>
              <a:ext cx="481176" cy="327909"/>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0" name="Google Shape;240;p16"/>
            <p:cNvSpPr/>
            <p:nvPr/>
          </p:nvSpPr>
          <p:spPr>
            <a:xfrm>
              <a:off x="7115842" y="1958193"/>
              <a:ext cx="310364" cy="465707"/>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1" name="Google Shape;241;p16"/>
            <p:cNvSpPr/>
            <p:nvPr/>
          </p:nvSpPr>
          <p:spPr>
            <a:xfrm>
              <a:off x="6322712" y="2474799"/>
              <a:ext cx="1107859" cy="1303458"/>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2" name="Google Shape;242;p16"/>
            <p:cNvSpPr/>
            <p:nvPr/>
          </p:nvSpPr>
          <p:spPr>
            <a:xfrm>
              <a:off x="6205335" y="2542874"/>
              <a:ext cx="417912" cy="397432"/>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3" name="Google Shape;243;p16"/>
            <p:cNvSpPr/>
            <p:nvPr/>
          </p:nvSpPr>
          <p:spPr>
            <a:xfrm>
              <a:off x="6899971" y="2947628"/>
              <a:ext cx="242635" cy="19035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4" name="Google Shape;244;p16"/>
            <p:cNvSpPr/>
            <p:nvPr/>
          </p:nvSpPr>
          <p:spPr>
            <a:xfrm>
              <a:off x="6675955" y="2919510"/>
              <a:ext cx="467779" cy="320102"/>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5" name="Google Shape;245;p16"/>
            <p:cNvSpPr/>
            <p:nvPr/>
          </p:nvSpPr>
          <p:spPr>
            <a:xfrm>
              <a:off x="6577832" y="2963167"/>
              <a:ext cx="566768" cy="37735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6" name="Google Shape;246;p16"/>
            <p:cNvSpPr/>
            <p:nvPr/>
          </p:nvSpPr>
          <p:spPr>
            <a:xfrm>
              <a:off x="7201001" y="3116765"/>
              <a:ext cx="125787" cy="186889"/>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7" name="Google Shape;247;p16"/>
            <p:cNvSpPr/>
            <p:nvPr/>
          </p:nvSpPr>
          <p:spPr>
            <a:xfrm>
              <a:off x="6406025" y="1383203"/>
              <a:ext cx="311109" cy="423419"/>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7"/>
          <p:cNvSpPr txBox="1">
            <a:spLocks noGrp="1"/>
          </p:cNvSpPr>
          <p:nvPr>
            <p:ph type="body" idx="1"/>
          </p:nvPr>
        </p:nvSpPr>
        <p:spPr>
          <a:xfrm>
            <a:off x="1918500" y="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a:t>Data Pipeline</a:t>
            </a:r>
            <a:endParaRPr/>
          </a:p>
        </p:txBody>
      </p:sp>
      <p:sp>
        <p:nvSpPr>
          <p:cNvPr id="253" name="Google Shape;253;p1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254" name="Google Shape;254;p17"/>
          <p:cNvGrpSpPr/>
          <p:nvPr/>
        </p:nvGrpSpPr>
        <p:grpSpPr>
          <a:xfrm>
            <a:off x="2744109" y="1597469"/>
            <a:ext cx="1827900" cy="2399700"/>
            <a:chOff x="2744109" y="1597469"/>
            <a:chExt cx="1827900" cy="2399700"/>
          </a:xfrm>
        </p:grpSpPr>
        <p:sp>
          <p:nvSpPr>
            <p:cNvPr id="255" name="Google Shape;255;p17"/>
            <p:cNvSpPr/>
            <p:nvPr/>
          </p:nvSpPr>
          <p:spPr>
            <a:xfrm rot="5400000">
              <a:off x="2458209" y="1883369"/>
              <a:ext cx="2399700" cy="1827900"/>
            </a:xfrm>
            <a:prstGeom prst="rightArrowCallout">
              <a:avLst>
                <a:gd name="adj1" fmla="val 9283"/>
                <a:gd name="adj2" fmla="val 13570"/>
                <a:gd name="adj3" fmla="val 16082"/>
                <a:gd name="adj4" fmla="val 81236"/>
              </a:avLst>
            </a:prstGeom>
            <a:solidFill>
              <a:srgbClr val="802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rot="10800000" flipH="1">
              <a:off x="2834043" y="1687411"/>
              <a:ext cx="16494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txBox="1"/>
            <p:nvPr/>
          </p:nvSpPr>
          <p:spPr>
            <a:xfrm>
              <a:off x="2966450"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solidFill>
                    <a:srgbClr val="FFFFFF"/>
                  </a:solidFill>
                  <a:latin typeface="Roboto"/>
                  <a:ea typeface="Roboto"/>
                  <a:cs typeface="Roboto"/>
                  <a:sym typeface="Roboto"/>
                </a:rPr>
                <a:t>Domain Knowledge and Business Question</a:t>
              </a:r>
              <a:endParaRPr sz="11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ctr" rtl="0">
                <a:lnSpc>
                  <a:spcPct val="115000"/>
                </a:lnSpc>
                <a:spcBef>
                  <a:spcPts val="0"/>
                </a:spcBef>
                <a:spcAft>
                  <a:spcPts val="1600"/>
                </a:spcAft>
                <a:buNone/>
              </a:pPr>
              <a:r>
                <a:rPr lang="en" sz="800">
                  <a:solidFill>
                    <a:srgbClr val="FFFFFF"/>
                  </a:solidFill>
                  <a:latin typeface="Roboto"/>
                  <a:ea typeface="Roboto"/>
                  <a:cs typeface="Roboto"/>
                  <a:sym typeface="Roboto"/>
                </a:rPr>
                <a:t>Gain understanding in financial market, techniques and how to apply data science </a:t>
              </a:r>
              <a:endParaRPr sz="800">
                <a:solidFill>
                  <a:srgbClr val="FFFFFF"/>
                </a:solidFill>
              </a:endParaRPr>
            </a:p>
          </p:txBody>
        </p:sp>
      </p:grpSp>
      <p:grpSp>
        <p:nvGrpSpPr>
          <p:cNvPr id="258" name="Google Shape;258;p17"/>
          <p:cNvGrpSpPr/>
          <p:nvPr/>
        </p:nvGrpSpPr>
        <p:grpSpPr>
          <a:xfrm>
            <a:off x="4572009" y="1146343"/>
            <a:ext cx="1827900" cy="2399708"/>
            <a:chOff x="4572009" y="1146343"/>
            <a:chExt cx="1827900" cy="2399708"/>
          </a:xfrm>
        </p:grpSpPr>
        <p:sp>
          <p:nvSpPr>
            <p:cNvPr id="259" name="Google Shape;259;p17"/>
            <p:cNvSpPr/>
            <p:nvPr/>
          </p:nvSpPr>
          <p:spPr>
            <a:xfrm rot="-5400000">
              <a:off x="4286109" y="1432243"/>
              <a:ext cx="2399700" cy="1827900"/>
            </a:xfrm>
            <a:prstGeom prst="rightArrowCallout">
              <a:avLst>
                <a:gd name="adj1" fmla="val 9283"/>
                <a:gd name="adj2" fmla="val 13570"/>
                <a:gd name="adj3" fmla="val 16082"/>
                <a:gd name="adj4" fmla="val 81236"/>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flipH="1">
              <a:off x="4660575" y="1610200"/>
              <a:ext cx="16494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txBox="1"/>
            <p:nvPr/>
          </p:nvSpPr>
          <p:spPr>
            <a:xfrm>
              <a:off x="4794525" y="1776351"/>
              <a:ext cx="1383000" cy="176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         Analysis</a:t>
              </a:r>
              <a:endParaRPr sz="11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800">
                  <a:solidFill>
                    <a:srgbClr val="FFFFFF"/>
                  </a:solidFill>
                </a:rPr>
                <a:t>Finding relationship and meaningful information from the acquired dataset (i.e: in which situations the findings are useful, etc). </a:t>
              </a:r>
              <a:endParaRPr sz="800">
                <a:solidFill>
                  <a:srgbClr val="FFFFFF"/>
                </a:solidFill>
              </a:endParaRPr>
            </a:p>
            <a:p>
              <a:pPr marL="0" lvl="0" indent="0" algn="ctr" rtl="0">
                <a:lnSpc>
                  <a:spcPct val="115000"/>
                </a:lnSpc>
                <a:spcBef>
                  <a:spcPts val="1600"/>
                </a:spcBef>
                <a:spcAft>
                  <a:spcPts val="1600"/>
                </a:spcAft>
                <a:buNone/>
              </a:pPr>
              <a:r>
                <a:rPr lang="en" sz="800">
                  <a:solidFill>
                    <a:srgbClr val="FFFFFF"/>
                  </a:solidFill>
                </a:rPr>
                <a:t>Perform Linear Regression</a:t>
              </a:r>
              <a:endParaRPr sz="800">
                <a:solidFill>
                  <a:srgbClr val="FFFFFF"/>
                </a:solidFill>
              </a:endParaRPr>
            </a:p>
          </p:txBody>
        </p:sp>
      </p:grpSp>
      <p:grpSp>
        <p:nvGrpSpPr>
          <p:cNvPr id="262" name="Google Shape;262;p17"/>
          <p:cNvGrpSpPr/>
          <p:nvPr/>
        </p:nvGrpSpPr>
        <p:grpSpPr>
          <a:xfrm>
            <a:off x="6400059" y="1597469"/>
            <a:ext cx="1827900" cy="2399700"/>
            <a:chOff x="6400059" y="1597469"/>
            <a:chExt cx="1827900" cy="2399700"/>
          </a:xfrm>
        </p:grpSpPr>
        <p:sp>
          <p:nvSpPr>
            <p:cNvPr id="263" name="Google Shape;263;p17"/>
            <p:cNvSpPr/>
            <p:nvPr/>
          </p:nvSpPr>
          <p:spPr>
            <a:xfrm rot="5400000">
              <a:off x="6114159" y="1883369"/>
              <a:ext cx="2399700" cy="1827900"/>
            </a:xfrm>
            <a:prstGeom prst="rightArrowCallout">
              <a:avLst>
                <a:gd name="adj1" fmla="val 9283"/>
                <a:gd name="adj2" fmla="val 13570"/>
                <a:gd name="adj3" fmla="val 16082"/>
                <a:gd name="adj4" fmla="val 81236"/>
              </a:avLst>
            </a:prstGeom>
            <a:solidFill>
              <a:srgbClr val="802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rot="10800000" flipH="1">
              <a:off x="6489993" y="1687411"/>
              <a:ext cx="16494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txBox="1"/>
            <p:nvPr/>
          </p:nvSpPr>
          <p:spPr>
            <a:xfrm>
              <a:off x="6622400"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solidFill>
                    <a:srgbClr val="FFFFFF"/>
                  </a:solidFill>
                  <a:latin typeface="Roboto"/>
                  <a:ea typeface="Roboto"/>
                  <a:cs typeface="Roboto"/>
                  <a:sym typeface="Roboto"/>
                </a:rPr>
                <a:t>Presentation</a:t>
              </a:r>
              <a:endParaRPr sz="1100" b="1">
                <a:solidFill>
                  <a:srgbClr val="FFFFFF"/>
                </a:solidFill>
                <a:latin typeface="Roboto"/>
                <a:ea typeface="Roboto"/>
                <a:cs typeface="Roboto"/>
                <a:sym typeface="Roboto"/>
              </a:endParaRPr>
            </a:p>
            <a:p>
              <a:pPr marL="0" lvl="0" indent="0" algn="ctr" rtl="0">
                <a:lnSpc>
                  <a:spcPct val="115000"/>
                </a:lnSpc>
                <a:spcBef>
                  <a:spcPts val="0"/>
                </a:spcBef>
                <a:spcAft>
                  <a:spcPts val="1600"/>
                </a:spcAft>
                <a:buNone/>
              </a:pPr>
              <a:r>
                <a:rPr lang="en" sz="800">
                  <a:solidFill>
                    <a:srgbClr val="FFFFFF"/>
                  </a:solidFill>
                  <a:latin typeface="Roboto"/>
                  <a:ea typeface="Roboto"/>
                  <a:cs typeface="Roboto"/>
                  <a:sym typeface="Roboto"/>
                </a:rPr>
                <a:t>Walk audiences through the findings</a:t>
              </a:r>
              <a:endParaRPr sz="800">
                <a:solidFill>
                  <a:srgbClr val="FFFFFF"/>
                </a:solidFill>
                <a:latin typeface="Roboto"/>
                <a:ea typeface="Roboto"/>
                <a:cs typeface="Roboto"/>
                <a:sym typeface="Roboto"/>
              </a:endParaRPr>
            </a:p>
          </p:txBody>
        </p:sp>
      </p:grpSp>
      <p:grpSp>
        <p:nvGrpSpPr>
          <p:cNvPr id="266" name="Google Shape;266;p17"/>
          <p:cNvGrpSpPr/>
          <p:nvPr/>
        </p:nvGrpSpPr>
        <p:grpSpPr>
          <a:xfrm>
            <a:off x="916059" y="1146343"/>
            <a:ext cx="1827900" cy="2399700"/>
            <a:chOff x="916059" y="1146343"/>
            <a:chExt cx="1827900" cy="2399700"/>
          </a:xfrm>
        </p:grpSpPr>
        <p:sp>
          <p:nvSpPr>
            <p:cNvPr id="267" name="Google Shape;267;p17"/>
            <p:cNvSpPr/>
            <p:nvPr/>
          </p:nvSpPr>
          <p:spPr>
            <a:xfrm rot="-5400000">
              <a:off x="630159" y="1432243"/>
              <a:ext cx="2399700" cy="1827900"/>
            </a:xfrm>
            <a:prstGeom prst="rightArrowCallout">
              <a:avLst>
                <a:gd name="adj1" fmla="val 9283"/>
                <a:gd name="adj2" fmla="val 13570"/>
                <a:gd name="adj3" fmla="val 16082"/>
                <a:gd name="adj4" fmla="val 81236"/>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flipH="1">
              <a:off x="1004625" y="1686400"/>
              <a:ext cx="1649400" cy="1769700"/>
            </a:xfrm>
            <a:prstGeom prst="snip1Rect">
              <a:avLst>
                <a:gd name="adj" fmla="val 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txBox="1"/>
            <p:nvPr/>
          </p:nvSpPr>
          <p:spPr>
            <a:xfrm>
              <a:off x="1138475"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solidFill>
                    <a:srgbClr val="FFFFFF"/>
                  </a:solidFill>
                  <a:latin typeface="Roboto"/>
                  <a:ea typeface="Roboto"/>
                  <a:cs typeface="Roboto"/>
                  <a:sym typeface="Roboto"/>
                </a:rPr>
                <a:t>Data Acquisition and Exploration</a:t>
              </a:r>
              <a:endParaRPr sz="800">
                <a:solidFill>
                  <a:srgbClr val="FFFFFF"/>
                </a:solidFill>
                <a:latin typeface="Roboto"/>
                <a:ea typeface="Roboto"/>
                <a:cs typeface="Roboto"/>
                <a:sym typeface="Roboto"/>
              </a:endParaRPr>
            </a:p>
            <a:p>
              <a:pPr marL="0" lvl="0" indent="0" algn="ctr" rtl="0">
                <a:lnSpc>
                  <a:spcPct val="115000"/>
                </a:lnSpc>
                <a:spcBef>
                  <a:spcPts val="0"/>
                </a:spcBef>
                <a:spcAft>
                  <a:spcPts val="1600"/>
                </a:spcAft>
                <a:buNone/>
              </a:pPr>
              <a:r>
                <a:rPr lang="en" sz="800">
                  <a:solidFill>
                    <a:srgbClr val="FFFFFF"/>
                  </a:solidFill>
                </a:rPr>
                <a:t>Cleaning, concatenating stocks, finding correlations, cointegrations, etc </a:t>
              </a:r>
              <a:endParaRPr sz="800">
                <a:solidFill>
                  <a:srgbClr val="FFFFFF"/>
                </a:solidFill>
              </a:endParaRPr>
            </a:p>
          </p:txBody>
        </p:sp>
      </p:grpSp>
      <p:grpSp>
        <p:nvGrpSpPr>
          <p:cNvPr id="270" name="Google Shape;270;p17"/>
          <p:cNvGrpSpPr/>
          <p:nvPr/>
        </p:nvGrpSpPr>
        <p:grpSpPr>
          <a:xfrm>
            <a:off x="4349214" y="99613"/>
            <a:ext cx="445582" cy="445743"/>
            <a:chOff x="10914672" y="5489861"/>
            <a:chExt cx="719842" cy="720102"/>
          </a:xfrm>
        </p:grpSpPr>
        <p:sp>
          <p:nvSpPr>
            <p:cNvPr id="271" name="Google Shape;271;p1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2" name="Google Shape;272;p1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3" name="Google Shape;273;p1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4" name="Google Shape;274;p1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5" name="Google Shape;275;p1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6" name="Google Shape;276;p1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7" name="Google Shape;277;p1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8" name="Google Shape;278;p1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9" name="Google Shape;279;p1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0" name="Google Shape;280;p1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1" name="Google Shape;281;p1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2" name="Google Shape;282;p1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288" name="Google Shape;288;p18"/>
          <p:cNvGrpSpPr/>
          <p:nvPr/>
        </p:nvGrpSpPr>
        <p:grpSpPr>
          <a:xfrm>
            <a:off x="5180778" y="497142"/>
            <a:ext cx="3768641" cy="4646356"/>
            <a:chOff x="5180778" y="497142"/>
            <a:chExt cx="3768641" cy="4646356"/>
          </a:xfrm>
        </p:grpSpPr>
        <p:sp>
          <p:nvSpPr>
            <p:cNvPr id="289" name="Google Shape;289;p18"/>
            <p:cNvSpPr/>
            <p:nvPr/>
          </p:nvSpPr>
          <p:spPr>
            <a:xfrm>
              <a:off x="6839939" y="497142"/>
              <a:ext cx="693376" cy="2512137"/>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0" name="Google Shape;290;p18"/>
            <p:cNvSpPr/>
            <p:nvPr/>
          </p:nvSpPr>
          <p:spPr>
            <a:xfrm>
              <a:off x="7205043" y="2367351"/>
              <a:ext cx="250838" cy="704311"/>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1" name="Google Shape;291;p18"/>
            <p:cNvSpPr/>
            <p:nvPr/>
          </p:nvSpPr>
          <p:spPr>
            <a:xfrm>
              <a:off x="6581373" y="2034344"/>
              <a:ext cx="250454" cy="560435"/>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2" name="Google Shape;292;p18"/>
            <p:cNvSpPr/>
            <p:nvPr/>
          </p:nvSpPr>
          <p:spPr>
            <a:xfrm>
              <a:off x="6674321" y="621337"/>
              <a:ext cx="693265" cy="2512137"/>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3" name="Google Shape;293;p18"/>
            <p:cNvSpPr/>
            <p:nvPr/>
          </p:nvSpPr>
          <p:spPr>
            <a:xfrm>
              <a:off x="7019737" y="621337"/>
              <a:ext cx="346408" cy="2512137"/>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4" name="Google Shape;294;p18"/>
            <p:cNvSpPr/>
            <p:nvPr/>
          </p:nvSpPr>
          <p:spPr>
            <a:xfrm>
              <a:off x="6841258" y="1023407"/>
              <a:ext cx="347472" cy="518588"/>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alpha val="29800"/>
                  </a:schemeClr>
                </a:gs>
                <a:gs pos="100000">
                  <a:schemeClr val="accent2">
                    <a:alpha val="29800"/>
                  </a:scheme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5" name="Google Shape;295;p18"/>
            <p:cNvSpPr/>
            <p:nvPr/>
          </p:nvSpPr>
          <p:spPr>
            <a:xfrm>
              <a:off x="5927471" y="3218110"/>
              <a:ext cx="2000707" cy="1925388"/>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64000">
                  <a:srgbClr val="FFFFFF">
                    <a:alpha val="0"/>
                    <a:alpha val="29800"/>
                  </a:srgbClr>
                </a:gs>
                <a:gs pos="100000">
                  <a:srgbClr val="FFFFFF">
                    <a:alpha val="0"/>
                    <a:alpha val="29800"/>
                  </a:srgbClr>
                </a:gs>
              </a:gsLst>
              <a:lin ang="59999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6" name="Google Shape;296;p18"/>
            <p:cNvSpPr/>
            <p:nvPr/>
          </p:nvSpPr>
          <p:spPr>
            <a:xfrm>
              <a:off x="7607984" y="2122600"/>
              <a:ext cx="1238097" cy="1358380"/>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7" name="Google Shape;297;p18"/>
            <p:cNvSpPr/>
            <p:nvPr/>
          </p:nvSpPr>
          <p:spPr>
            <a:xfrm>
              <a:off x="8482162" y="2772238"/>
              <a:ext cx="467258" cy="444419"/>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8" name="Google Shape;298;p18"/>
            <p:cNvSpPr/>
            <p:nvPr/>
          </p:nvSpPr>
          <p:spPr>
            <a:xfrm>
              <a:off x="7924874" y="2461522"/>
              <a:ext cx="271119" cy="212846"/>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9" name="Google Shape;299;p18"/>
            <p:cNvSpPr/>
            <p:nvPr/>
          </p:nvSpPr>
          <p:spPr>
            <a:xfrm>
              <a:off x="7925329" y="2574344"/>
              <a:ext cx="489204" cy="338910"/>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0" name="Google Shape;300;p18"/>
            <p:cNvSpPr/>
            <p:nvPr/>
          </p:nvSpPr>
          <p:spPr>
            <a:xfrm>
              <a:off x="7925329" y="2687166"/>
              <a:ext cx="633221" cy="422039"/>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1" name="Google Shape;301;p18"/>
            <p:cNvSpPr/>
            <p:nvPr/>
          </p:nvSpPr>
          <p:spPr>
            <a:xfrm>
              <a:off x="7718167" y="2337816"/>
              <a:ext cx="140817" cy="208665"/>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2" name="Google Shape;302;p18"/>
            <p:cNvSpPr/>
            <p:nvPr/>
          </p:nvSpPr>
          <p:spPr>
            <a:xfrm>
              <a:off x="5312360" y="505331"/>
              <a:ext cx="1238097" cy="1456582"/>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3" name="Google Shape;303;p18"/>
            <p:cNvSpPr/>
            <p:nvPr/>
          </p:nvSpPr>
          <p:spPr>
            <a:xfrm>
              <a:off x="5180778" y="581304"/>
              <a:ext cx="467258" cy="444419"/>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4" name="Google Shape;304;p18"/>
            <p:cNvSpPr/>
            <p:nvPr/>
          </p:nvSpPr>
          <p:spPr>
            <a:xfrm>
              <a:off x="5957976" y="1033957"/>
              <a:ext cx="271119" cy="212846"/>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5" name="Google Shape;305;p18"/>
            <p:cNvSpPr/>
            <p:nvPr/>
          </p:nvSpPr>
          <p:spPr>
            <a:xfrm>
              <a:off x="5707561" y="1002113"/>
              <a:ext cx="522579" cy="358093"/>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6" name="Google Shape;306;p18"/>
            <p:cNvSpPr/>
            <p:nvPr/>
          </p:nvSpPr>
          <p:spPr>
            <a:xfrm>
              <a:off x="5597378" y="1051245"/>
              <a:ext cx="633221" cy="422039"/>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7" name="Google Shape;307;p18"/>
            <p:cNvSpPr/>
            <p:nvPr/>
          </p:nvSpPr>
          <p:spPr>
            <a:xfrm>
              <a:off x="6294443" y="1222979"/>
              <a:ext cx="140817" cy="208472"/>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8" name="Google Shape;308;p18"/>
            <p:cNvSpPr/>
            <p:nvPr/>
          </p:nvSpPr>
          <p:spPr>
            <a:xfrm>
              <a:off x="5644729" y="1476602"/>
              <a:ext cx="739292" cy="810735"/>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9" name="Google Shape;309;p18"/>
            <p:cNvSpPr/>
            <p:nvPr/>
          </p:nvSpPr>
          <p:spPr>
            <a:xfrm>
              <a:off x="5833224" y="1677226"/>
              <a:ext cx="253288" cy="192292"/>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0" name="Google Shape;310;p18"/>
            <p:cNvSpPr/>
            <p:nvPr/>
          </p:nvSpPr>
          <p:spPr>
            <a:xfrm>
              <a:off x="5833224" y="1769576"/>
              <a:ext cx="473659" cy="319726"/>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1" name="Google Shape;311;p18"/>
            <p:cNvSpPr/>
            <p:nvPr/>
          </p:nvSpPr>
          <p:spPr>
            <a:xfrm>
              <a:off x="5710748" y="1604650"/>
              <a:ext cx="84124" cy="124724"/>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2" name="Google Shape;312;p18"/>
            <p:cNvSpPr/>
            <p:nvPr/>
          </p:nvSpPr>
          <p:spPr>
            <a:xfrm>
              <a:off x="7831081" y="1765936"/>
              <a:ext cx="739292" cy="811192"/>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alpha val="2980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3" name="Google Shape;313;p18"/>
            <p:cNvSpPr/>
            <p:nvPr/>
          </p:nvSpPr>
          <p:spPr>
            <a:xfrm>
              <a:off x="8019577" y="1967015"/>
              <a:ext cx="253288" cy="192292"/>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4" name="Google Shape;314;p18"/>
            <p:cNvSpPr/>
            <p:nvPr/>
          </p:nvSpPr>
          <p:spPr>
            <a:xfrm>
              <a:off x="8020032" y="2059365"/>
              <a:ext cx="473659" cy="319726"/>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5" name="Google Shape;315;p18"/>
            <p:cNvSpPr/>
            <p:nvPr/>
          </p:nvSpPr>
          <p:spPr>
            <a:xfrm>
              <a:off x="7897101" y="1894439"/>
              <a:ext cx="84125" cy="124724"/>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16" name="Google Shape;316;p18"/>
          <p:cNvSpPr txBox="1">
            <a:spLocks noGrp="1"/>
          </p:cNvSpPr>
          <p:nvPr>
            <p:ph type="ctrTitle" idx="4294967295"/>
          </p:nvPr>
        </p:nvSpPr>
        <p:spPr>
          <a:xfrm>
            <a:off x="415600" y="226125"/>
            <a:ext cx="3541800" cy="1515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Quick Data  Visualisation</a:t>
            </a:r>
            <a:endParaRPr sz="4800"/>
          </a:p>
        </p:txBody>
      </p:sp>
      <p:pic>
        <p:nvPicPr>
          <p:cNvPr id="317" name="Google Shape;317;p18"/>
          <p:cNvPicPr preferRelativeResize="0"/>
          <p:nvPr/>
        </p:nvPicPr>
        <p:blipFill>
          <a:blip r:embed="rId3">
            <a:alphaModFix/>
          </a:blip>
          <a:stretch>
            <a:fillRect/>
          </a:stretch>
        </p:blipFill>
        <p:spPr>
          <a:xfrm>
            <a:off x="4123600" y="0"/>
            <a:ext cx="4825825"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Pearson Correlation between EV’s stock open and closing prices</a:t>
            </a:r>
            <a:endParaRPr/>
          </a:p>
        </p:txBody>
      </p:sp>
      <p:sp>
        <p:nvSpPr>
          <p:cNvPr id="323" name="Google Shape;323;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324" name="Google Shape;324;p19"/>
          <p:cNvPicPr preferRelativeResize="0"/>
          <p:nvPr/>
        </p:nvPicPr>
        <p:blipFill>
          <a:blip r:embed="rId3">
            <a:alphaModFix/>
          </a:blip>
          <a:stretch>
            <a:fillRect/>
          </a:stretch>
        </p:blipFill>
        <p:spPr>
          <a:xfrm>
            <a:off x="453950" y="1311420"/>
            <a:ext cx="3851125" cy="2810450"/>
          </a:xfrm>
          <a:prstGeom prst="rect">
            <a:avLst/>
          </a:prstGeom>
          <a:noFill/>
          <a:ln>
            <a:noFill/>
          </a:ln>
        </p:spPr>
      </p:pic>
      <p:pic>
        <p:nvPicPr>
          <p:cNvPr id="325" name="Google Shape;325;p19"/>
          <p:cNvPicPr preferRelativeResize="0"/>
          <p:nvPr/>
        </p:nvPicPr>
        <p:blipFill>
          <a:blip r:embed="rId4">
            <a:alphaModFix/>
          </a:blip>
          <a:stretch>
            <a:fillRect/>
          </a:stretch>
        </p:blipFill>
        <p:spPr>
          <a:xfrm>
            <a:off x="4502900" y="1311425"/>
            <a:ext cx="4061478" cy="2810450"/>
          </a:xfrm>
          <a:prstGeom prst="rect">
            <a:avLst/>
          </a:prstGeom>
          <a:noFill/>
          <a:ln>
            <a:noFill/>
          </a:ln>
        </p:spPr>
      </p:pic>
    </p:spTree>
  </p:cSld>
  <p:clrMapOvr>
    <a:masterClrMapping/>
  </p:clrMapOvr>
</p:sld>
</file>

<file path=ppt/theme/theme1.xml><?xml version="1.0" encoding="utf-8"?>
<a:theme xmlns:a="http://schemas.openxmlformats.org/drawingml/2006/main" name="Messa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842</Words>
  <Application>Microsoft Macintosh PowerPoint</Application>
  <PresentationFormat>On-screen Show (16:9)</PresentationFormat>
  <Paragraphs>120</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Georgia</vt:lpstr>
      <vt:lpstr>Roboto</vt:lpstr>
      <vt:lpstr>Barlow</vt:lpstr>
      <vt:lpstr>Calibri</vt:lpstr>
      <vt:lpstr>Arial</vt:lpstr>
      <vt:lpstr>Barlow Light</vt:lpstr>
      <vt:lpstr>Messala template</vt:lpstr>
      <vt:lpstr>Electric Vehicle Stock Market</vt:lpstr>
      <vt:lpstr>Dataset</vt:lpstr>
      <vt:lpstr>Why Electric Vehicles</vt:lpstr>
      <vt:lpstr>PowerPoint Presentation</vt:lpstr>
      <vt:lpstr>Business Questions</vt:lpstr>
      <vt:lpstr>Analysis Questions</vt:lpstr>
      <vt:lpstr>PowerPoint Presentation</vt:lpstr>
      <vt:lpstr>Quick Data  Visualisation</vt:lpstr>
      <vt:lpstr>Pearson Correlation between EV’s stock open and closing prices</vt:lpstr>
      <vt:lpstr>Pearson Correlation between EV’s stock daily return</vt:lpstr>
      <vt:lpstr>Why correlation between stocks matter here?</vt:lpstr>
      <vt:lpstr>Cointegration and Pairs Trading between EV Stocks</vt:lpstr>
      <vt:lpstr>Hypothesis for Cointegration</vt:lpstr>
      <vt:lpstr>Cointegration between EV stocks</vt:lpstr>
      <vt:lpstr>Let see if they have that patterns</vt:lpstr>
      <vt:lpstr>OIL versus EV stocks</vt:lpstr>
      <vt:lpstr>Pearson Correlation between EV’s stock vs OIL open and closing prices (&gt;60%)</vt:lpstr>
      <vt:lpstr>Cointegration between EV stocks and OIL</vt:lpstr>
      <vt:lpstr>Cointegration between EV stocks and OIL</vt:lpstr>
      <vt:lpstr>Linear Regression for TESLA closing price</vt:lpstr>
      <vt:lpstr>Linear Regression - Predict/Forecast Tesla price</vt:lpstr>
      <vt:lpstr>Linear Regression - Predict/Forecast Tesla price (cont.)</vt:lpstr>
      <vt:lpstr>Linear Regression - Predict/Forecast Tesla price (cont.)</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Stock Market</dc:title>
  <cp:lastModifiedBy>Microsoft Office User</cp:lastModifiedBy>
  <cp:revision>23</cp:revision>
  <dcterms:modified xsi:type="dcterms:W3CDTF">2021-02-11T09:12:27Z</dcterms:modified>
</cp:coreProperties>
</file>